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magine"/>
          <p:cNvSpPr/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olo Testo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22" name="Corpo livello uno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magine"/>
          <p:cNvSpPr/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olo Testo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Titolo Testo</a:t>
            </a:r>
          </a:p>
        </p:txBody>
      </p:sp>
      <p:sp>
        <p:nvSpPr>
          <p:cNvPr id="40" name="Corpo livello uno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7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magine"/>
          <p:cNvSpPr/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67" name="Corpo livello uno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Numero diapositiva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rpo livello uno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magine"/>
          <p:cNvSpPr/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magine"/>
          <p:cNvSpPr/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magine"/>
          <p:cNvSpPr/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Giovanni Mela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–Giovanni Mela</a:t>
            </a:r>
          </a:p>
        </p:txBody>
      </p:sp>
      <p:sp>
        <p:nvSpPr>
          <p:cNvPr id="94" name="“Inserisci qui una citazione”.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“Inserisci qui una citazione”. </a:t>
            </a:r>
          </a:p>
        </p:txBody>
      </p:sp>
      <p:sp>
        <p:nvSpPr>
          <p:cNvPr id="9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magine"/>
          <p:cNvSpPr/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mailto:angela.panzarella@gmail.com" TargetMode="External"/><Relationship Id="rId3" Type="http://schemas.openxmlformats.org/officeDocument/2006/relationships/hyperlink" Target="mailto:angela.panzarella@istruzione.it" TargetMode="External"/><Relationship Id="rId4" Type="http://schemas.openxmlformats.org/officeDocument/2006/relationships/hyperlink" Target="http://missangela.oneminutesite.it" TargetMode="External"/><Relationship Id="rId5" Type="http://schemas.openxmlformats.org/officeDocument/2006/relationships/hyperlink" Target="https://www.facebook.com/missangelaandherdwarfs/" TargetMode="External"/><Relationship Id="rId6" Type="http://schemas.openxmlformats.org/officeDocument/2006/relationships/hyperlink" Target="http://padlet.com/sindarkness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satOff val="18029"/>
            <a:lumOff val="12067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iocare con l’inglese a distanza nella scuola primaria"/>
          <p:cNvSpPr txBox="1"/>
          <p:nvPr>
            <p:ph type="ctrTitle"/>
          </p:nvPr>
        </p:nvSpPr>
        <p:spPr>
          <a:xfrm>
            <a:off x="241300" y="1638299"/>
            <a:ext cx="10464800" cy="3302001"/>
          </a:xfrm>
          <a:prstGeom prst="rect">
            <a:avLst/>
          </a:prstGeom>
        </p:spPr>
        <p:txBody>
          <a:bodyPr/>
          <a:lstStyle>
            <a:lvl1pPr defTabSz="554990">
              <a:defRPr sz="741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Giocare con l’inglese a distanza nella scuola primaria</a:t>
            </a:r>
          </a:p>
        </p:txBody>
      </p:sp>
      <p:sp>
        <p:nvSpPr>
          <p:cNvPr id="120" name="Dr. Angela Panzarella…"/>
          <p:cNvSpPr txBox="1"/>
          <p:nvPr>
            <p:ph type="subTitle" sz="quarter" idx="1"/>
          </p:nvPr>
        </p:nvSpPr>
        <p:spPr>
          <a:xfrm>
            <a:off x="946373" y="8362950"/>
            <a:ext cx="9334054" cy="1130300"/>
          </a:xfrm>
          <a:prstGeom prst="rect">
            <a:avLst/>
          </a:prstGeom>
        </p:spPr>
        <p:txBody>
          <a:bodyPr/>
          <a:lstStyle/>
          <a:p>
            <a:pPr>
              <a:defRPr sz="2500">
                <a:latin typeface="Verdana"/>
                <a:ea typeface="Verdana"/>
                <a:cs typeface="Verdana"/>
                <a:sym typeface="Verdana"/>
              </a:defRPr>
            </a:pPr>
            <a:r>
              <a:t>Dr. Angela Panzarella</a:t>
            </a:r>
          </a:p>
          <a:p>
            <a:pPr>
              <a:defRPr sz="2500">
                <a:latin typeface="Verdana"/>
                <a:ea typeface="Verdana"/>
                <a:cs typeface="Verdana"/>
                <a:sym typeface="Verdana"/>
              </a:defRPr>
            </a:pPr>
            <a:r>
              <a:t>ICS Padre Pino Puglisi, Buccinasco (MI)</a:t>
            </a:r>
          </a:p>
        </p:txBody>
      </p:sp>
      <p:pic>
        <p:nvPicPr>
          <p:cNvPr id="121" name="MissAngela's Bilingual Class.jpg" descr="MissAngela's Bilingual Clas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10811" y="5000624"/>
            <a:ext cx="4405178" cy="3302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Bilingual Education and TechnoCLIL"/>
          <p:cNvSpPr txBox="1"/>
          <p:nvPr>
            <p:ph type="title"/>
          </p:nvPr>
        </p:nvSpPr>
        <p:spPr>
          <a:xfrm>
            <a:off x="508000" y="1282700"/>
            <a:ext cx="10464800" cy="1422400"/>
          </a:xfrm>
          <a:prstGeom prst="rect">
            <a:avLst/>
          </a:prstGeom>
        </p:spPr>
        <p:txBody>
          <a:bodyPr/>
          <a:lstStyle>
            <a:lvl1pPr defTabSz="356362">
              <a:defRPr sz="4880"/>
            </a:lvl1pPr>
          </a:lstStyle>
          <a:p>
            <a:pPr/>
            <a:r>
              <a:t>Bilingual Education and TechnoCLIL</a:t>
            </a:r>
          </a:p>
        </p:txBody>
      </p:sp>
      <p:sp>
        <p:nvSpPr>
          <p:cNvPr id="124" name="Dal curricolo innovativo …"/>
          <p:cNvSpPr txBox="1"/>
          <p:nvPr>
            <p:ph type="body" sz="quarter" idx="1"/>
          </p:nvPr>
        </p:nvSpPr>
        <p:spPr>
          <a:xfrm>
            <a:off x="215900" y="2697601"/>
            <a:ext cx="10464800" cy="1130301"/>
          </a:xfrm>
          <a:prstGeom prst="rect">
            <a:avLst/>
          </a:prstGeom>
        </p:spPr>
        <p:txBody>
          <a:bodyPr/>
          <a:lstStyle/>
          <a:p>
            <a:pPr/>
            <a:r>
              <a:t>Dal curricolo innovativo …</a:t>
            </a:r>
          </a:p>
        </p:txBody>
      </p:sp>
      <p:sp>
        <p:nvSpPr>
          <p:cNvPr id="125" name="Sperimentazione Bilinguismo alla Primaria"/>
          <p:cNvSpPr txBox="1"/>
          <p:nvPr/>
        </p:nvSpPr>
        <p:spPr>
          <a:xfrm>
            <a:off x="819099" y="4127228"/>
            <a:ext cx="2826081" cy="112219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Sperimentazione Bilinguismo alla Primaria</a:t>
            </a:r>
          </a:p>
        </p:txBody>
      </p:sp>
      <p:sp>
        <p:nvSpPr>
          <p:cNvPr id="126" name="4 classi prime…"/>
          <p:cNvSpPr txBox="1"/>
          <p:nvPr/>
        </p:nvSpPr>
        <p:spPr>
          <a:xfrm>
            <a:off x="3802062" y="5484102"/>
            <a:ext cx="3292476" cy="1122196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4 classi prime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4 h settimana curriculari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+ 2h mensa e intervallo</a:t>
            </a:r>
          </a:p>
        </p:txBody>
      </p:sp>
      <p:sp>
        <p:nvSpPr>
          <p:cNvPr id="127" name="English language (Literacy)…"/>
          <p:cNvSpPr txBox="1"/>
          <p:nvPr/>
        </p:nvSpPr>
        <p:spPr>
          <a:xfrm>
            <a:off x="7377277" y="4315702"/>
            <a:ext cx="3660446" cy="1122196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English language (Literacy)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CLIL (Science, Music)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Cross-curricular modules</a:t>
            </a:r>
          </a:p>
        </p:txBody>
      </p:sp>
      <p:sp>
        <p:nvSpPr>
          <p:cNvPr id="128" name="Jolly Phonics…"/>
          <p:cNvSpPr txBox="1"/>
          <p:nvPr/>
        </p:nvSpPr>
        <p:spPr>
          <a:xfrm>
            <a:off x="1235646" y="6671552"/>
            <a:ext cx="1992987" cy="779296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Jolly Phonics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Jolly Grammar</a:t>
            </a:r>
          </a:p>
        </p:txBody>
      </p:sp>
      <p:sp>
        <p:nvSpPr>
          <p:cNvPr id="129" name="CLIL…"/>
          <p:cNvSpPr txBox="1"/>
          <p:nvPr/>
        </p:nvSpPr>
        <p:spPr>
          <a:xfrm>
            <a:off x="4764874" y="7458952"/>
            <a:ext cx="1646252" cy="779296"/>
          </a:xfrm>
          <a:prstGeom prst="rect">
            <a:avLst/>
          </a:prstGeom>
          <a:solidFill>
            <a:schemeClr val="accent6">
              <a:satOff val="-15808"/>
              <a:lumOff val="-1755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CLIL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TechnoCLIL</a:t>
            </a:r>
          </a:p>
        </p:txBody>
      </p:sp>
      <p:sp>
        <p:nvSpPr>
          <p:cNvPr id="130" name="Storytelling…"/>
          <p:cNvSpPr txBox="1"/>
          <p:nvPr/>
        </p:nvSpPr>
        <p:spPr>
          <a:xfrm>
            <a:off x="8038820" y="7048499"/>
            <a:ext cx="1651560" cy="1122197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Storytelling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Drama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TPR</a:t>
            </a:r>
          </a:p>
        </p:txBody>
      </p:sp>
      <p:pic>
        <p:nvPicPr>
          <p:cNvPr id="131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54550" y="3549650"/>
            <a:ext cx="1587500" cy="1587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Bilingual education and technoCLIL"/>
          <p:cNvSpPr txBox="1"/>
          <p:nvPr>
            <p:ph type="ctrTitle"/>
          </p:nvPr>
        </p:nvSpPr>
        <p:spPr>
          <a:xfrm>
            <a:off x="76200" y="587971"/>
            <a:ext cx="10464800" cy="3302001"/>
          </a:xfrm>
          <a:prstGeom prst="rect">
            <a:avLst/>
          </a:prstGeom>
        </p:spPr>
        <p:txBody>
          <a:bodyPr/>
          <a:lstStyle/>
          <a:p>
            <a:pPr/>
            <a:r>
              <a:t>Bilingual education and technoCLIL</a:t>
            </a:r>
          </a:p>
        </p:txBody>
      </p:sp>
      <p:sp>
        <p:nvSpPr>
          <p:cNvPr id="134" name="…le buone pratiche quotidiane"/>
          <p:cNvSpPr txBox="1"/>
          <p:nvPr>
            <p:ph type="subTitle" sz="quarter" idx="1"/>
          </p:nvPr>
        </p:nvSpPr>
        <p:spPr>
          <a:xfrm>
            <a:off x="1117600" y="3807702"/>
            <a:ext cx="10464800" cy="1130301"/>
          </a:xfrm>
          <a:prstGeom prst="rect">
            <a:avLst/>
          </a:prstGeom>
        </p:spPr>
        <p:txBody>
          <a:bodyPr/>
          <a:lstStyle/>
          <a:p>
            <a:pPr/>
            <a:r>
              <a:t>…le buone pratiche quotidiane</a:t>
            </a:r>
          </a:p>
        </p:txBody>
      </p:sp>
      <p:sp>
        <p:nvSpPr>
          <p:cNvPr id="135" name="Webtools"/>
          <p:cNvSpPr txBox="1"/>
          <p:nvPr/>
        </p:nvSpPr>
        <p:spPr>
          <a:xfrm>
            <a:off x="2037181" y="4927231"/>
            <a:ext cx="1335838" cy="4363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Webtools</a:t>
            </a:r>
          </a:p>
        </p:txBody>
      </p:sp>
      <p:sp>
        <p:nvSpPr>
          <p:cNvPr id="136" name="App 2.0…"/>
          <p:cNvSpPr txBox="1"/>
          <p:nvPr/>
        </p:nvSpPr>
        <p:spPr>
          <a:xfrm>
            <a:off x="6315900" y="5283980"/>
            <a:ext cx="1185800" cy="779296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App 2.0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3D Ar</a:t>
            </a:r>
          </a:p>
        </p:txBody>
      </p:sp>
      <p:sp>
        <p:nvSpPr>
          <p:cNvPr id="137" name="Padlet"/>
          <p:cNvSpPr txBox="1"/>
          <p:nvPr/>
        </p:nvSpPr>
        <p:spPr>
          <a:xfrm>
            <a:off x="1306779" y="5488329"/>
            <a:ext cx="942442" cy="436396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Padlet</a:t>
            </a:r>
          </a:p>
        </p:txBody>
      </p:sp>
      <p:sp>
        <p:nvSpPr>
          <p:cNvPr id="138" name="LearningApps"/>
          <p:cNvSpPr txBox="1"/>
          <p:nvPr/>
        </p:nvSpPr>
        <p:spPr>
          <a:xfrm>
            <a:off x="2407843" y="5488329"/>
            <a:ext cx="1915314" cy="436396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LearningApps</a:t>
            </a:r>
          </a:p>
        </p:txBody>
      </p:sp>
      <p:sp>
        <p:nvSpPr>
          <p:cNvPr id="139" name="MissAngela’s website"/>
          <p:cNvSpPr txBox="1"/>
          <p:nvPr/>
        </p:nvSpPr>
        <p:spPr>
          <a:xfrm>
            <a:off x="6009944" y="6557058"/>
            <a:ext cx="3245512" cy="461060"/>
          </a:xfrm>
          <a:prstGeom prst="rect">
            <a:avLst/>
          </a:prstGeom>
          <a:solidFill>
            <a:schemeClr val="accent6">
              <a:satOff val="-15808"/>
              <a:lumOff val="-1755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MissAngela’s website</a:t>
            </a:r>
          </a:p>
        </p:txBody>
      </p:sp>
      <p:sp>
        <p:nvSpPr>
          <p:cNvPr id="140" name="EdPuzzle"/>
          <p:cNvSpPr txBox="1"/>
          <p:nvPr/>
        </p:nvSpPr>
        <p:spPr>
          <a:xfrm>
            <a:off x="1051966" y="6057531"/>
            <a:ext cx="1452068" cy="461060"/>
          </a:xfrm>
          <a:prstGeom prst="rect">
            <a:avLst/>
          </a:prstGeom>
          <a:solidFill>
            <a:schemeClr val="accent2">
              <a:hueOff val="-85259"/>
              <a:satOff val="14347"/>
              <a:lumOff val="2237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EdPuzzle</a:t>
            </a:r>
          </a:p>
        </p:txBody>
      </p:sp>
      <p:sp>
        <p:nvSpPr>
          <p:cNvPr id="141" name="Kahoot"/>
          <p:cNvSpPr txBox="1"/>
          <p:nvPr/>
        </p:nvSpPr>
        <p:spPr>
          <a:xfrm>
            <a:off x="2626690" y="6069863"/>
            <a:ext cx="1045820" cy="436396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Kahoot</a:t>
            </a:r>
          </a:p>
        </p:txBody>
      </p:sp>
      <p:sp>
        <p:nvSpPr>
          <p:cNvPr id="142" name="Quiver"/>
          <p:cNvSpPr txBox="1"/>
          <p:nvPr/>
        </p:nvSpPr>
        <p:spPr>
          <a:xfrm>
            <a:off x="7549870" y="5103295"/>
            <a:ext cx="953060" cy="43639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Quiver</a:t>
            </a:r>
          </a:p>
        </p:txBody>
      </p:sp>
      <p:sp>
        <p:nvSpPr>
          <p:cNvPr id="143" name="MergeCube"/>
          <p:cNvSpPr txBox="1"/>
          <p:nvPr/>
        </p:nvSpPr>
        <p:spPr>
          <a:xfrm>
            <a:off x="7569212" y="5706527"/>
            <a:ext cx="1625576" cy="43639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MergeCube</a:t>
            </a:r>
          </a:p>
        </p:txBody>
      </p:sp>
      <p:sp>
        <p:nvSpPr>
          <p:cNvPr id="144" name="Tagul"/>
          <p:cNvSpPr txBox="1"/>
          <p:nvPr/>
        </p:nvSpPr>
        <p:spPr>
          <a:xfrm>
            <a:off x="3795166" y="6049427"/>
            <a:ext cx="1439800" cy="436396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Tagul</a:t>
            </a:r>
          </a:p>
        </p:txBody>
      </p:sp>
      <p:sp>
        <p:nvSpPr>
          <p:cNvPr id="145" name="Canva"/>
          <p:cNvSpPr txBox="1"/>
          <p:nvPr/>
        </p:nvSpPr>
        <p:spPr>
          <a:xfrm>
            <a:off x="1072845" y="6557058"/>
            <a:ext cx="1029310" cy="461060"/>
          </a:xfrm>
          <a:prstGeom prst="rect">
            <a:avLst/>
          </a:prstGeom>
          <a:solidFill>
            <a:schemeClr val="accent4">
              <a:hueOff val="366961"/>
              <a:satOff val="4172"/>
              <a:lumOff val="11129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Canva</a:t>
            </a:r>
          </a:p>
        </p:txBody>
      </p:sp>
      <p:sp>
        <p:nvSpPr>
          <p:cNvPr id="146" name="Miss Angela - English Rocks (Facebook page)…"/>
          <p:cNvSpPr txBox="1"/>
          <p:nvPr/>
        </p:nvSpPr>
        <p:spPr>
          <a:xfrm>
            <a:off x="3602761" y="7457284"/>
            <a:ext cx="6104078" cy="7792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Miss Angela - English Rocks (Facebook page)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In class with Miss Angela (Facebook group)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Billingual Education and technoCLIL"/>
          <p:cNvSpPr txBox="1"/>
          <p:nvPr>
            <p:ph type="ctrTitle"/>
          </p:nvPr>
        </p:nvSpPr>
        <p:spPr>
          <a:xfrm>
            <a:off x="1369119" y="1137459"/>
            <a:ext cx="7495481" cy="2395439"/>
          </a:xfrm>
          <a:prstGeom prst="rect">
            <a:avLst/>
          </a:prstGeom>
        </p:spPr>
        <p:txBody>
          <a:bodyPr/>
          <a:lstStyle>
            <a:lvl1pPr defTabSz="461518">
              <a:defRPr sz="6320"/>
            </a:lvl1pPr>
          </a:lstStyle>
          <a:p>
            <a:pPr/>
            <a:r>
              <a:t>Billingual Education and technoCLIL</a:t>
            </a:r>
          </a:p>
        </p:txBody>
      </p:sp>
      <p:sp>
        <p:nvSpPr>
          <p:cNvPr id="149" name="…alla situazione di emergenza"/>
          <p:cNvSpPr txBox="1"/>
          <p:nvPr>
            <p:ph type="subTitle" sz="quarter" idx="1"/>
          </p:nvPr>
        </p:nvSpPr>
        <p:spPr>
          <a:xfrm>
            <a:off x="-215900" y="4133850"/>
            <a:ext cx="10464800" cy="1130300"/>
          </a:xfrm>
          <a:prstGeom prst="rect">
            <a:avLst/>
          </a:prstGeom>
        </p:spPr>
        <p:txBody>
          <a:bodyPr/>
          <a:lstStyle/>
          <a:p>
            <a:pPr/>
            <a:r>
              <a:t>…alla situazione di emergenza</a:t>
            </a:r>
          </a:p>
        </p:txBody>
      </p:sp>
      <p:sp>
        <p:nvSpPr>
          <p:cNvPr id="150" name="Edmodo"/>
          <p:cNvSpPr txBox="1"/>
          <p:nvPr/>
        </p:nvSpPr>
        <p:spPr>
          <a:xfrm>
            <a:off x="1682902" y="6030202"/>
            <a:ext cx="1206196" cy="436396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Edmodo</a:t>
            </a:r>
          </a:p>
        </p:txBody>
      </p:sp>
      <p:sp>
        <p:nvSpPr>
          <p:cNvPr id="151" name="ScreenCast-O-Matic"/>
          <p:cNvSpPr txBox="1"/>
          <p:nvPr/>
        </p:nvSpPr>
        <p:spPr>
          <a:xfrm>
            <a:off x="4195610" y="5382502"/>
            <a:ext cx="2759380" cy="43639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ScreenCast-O-Matic</a:t>
            </a:r>
          </a:p>
        </p:txBody>
      </p:sp>
      <p:sp>
        <p:nvSpPr>
          <p:cNvPr id="152" name="Genially"/>
          <p:cNvSpPr txBox="1"/>
          <p:nvPr/>
        </p:nvSpPr>
        <p:spPr>
          <a:xfrm>
            <a:off x="7619276" y="6258802"/>
            <a:ext cx="1144448" cy="436396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Genially</a:t>
            </a:r>
          </a:p>
        </p:txBody>
      </p:sp>
      <p:sp>
        <p:nvSpPr>
          <p:cNvPr id="153" name="Twinkl"/>
          <p:cNvSpPr txBox="1"/>
          <p:nvPr/>
        </p:nvSpPr>
        <p:spPr>
          <a:xfrm>
            <a:off x="2871685" y="6995402"/>
            <a:ext cx="911430" cy="436396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Twinkl</a:t>
            </a:r>
          </a:p>
        </p:txBody>
      </p:sp>
      <p:sp>
        <p:nvSpPr>
          <p:cNvPr id="154" name="Flippity"/>
          <p:cNvSpPr txBox="1"/>
          <p:nvPr/>
        </p:nvSpPr>
        <p:spPr>
          <a:xfrm>
            <a:off x="2796667" y="7541502"/>
            <a:ext cx="1061467" cy="436396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Flippity</a:t>
            </a:r>
          </a:p>
        </p:txBody>
      </p:sp>
      <p:sp>
        <p:nvSpPr>
          <p:cNvPr id="155" name="Storyjumper"/>
          <p:cNvSpPr txBox="1"/>
          <p:nvPr/>
        </p:nvSpPr>
        <p:spPr>
          <a:xfrm>
            <a:off x="4534509" y="7084670"/>
            <a:ext cx="1903782" cy="46106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Storyjumper</a:t>
            </a:r>
          </a:p>
        </p:txBody>
      </p:sp>
      <p:sp>
        <p:nvSpPr>
          <p:cNvPr id="156" name="EdPuzzle"/>
          <p:cNvSpPr txBox="1"/>
          <p:nvPr/>
        </p:nvSpPr>
        <p:spPr>
          <a:xfrm>
            <a:off x="7561961" y="7148354"/>
            <a:ext cx="1452068" cy="461060"/>
          </a:xfrm>
          <a:prstGeom prst="rect">
            <a:avLst/>
          </a:prstGeom>
          <a:solidFill>
            <a:schemeClr val="accent4">
              <a:hueOff val="366961"/>
              <a:satOff val="4172"/>
              <a:lumOff val="11129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EdPuzzle</a:t>
            </a:r>
          </a:p>
        </p:txBody>
      </p:sp>
      <p:sp>
        <p:nvSpPr>
          <p:cNvPr id="157" name="LearningApps"/>
          <p:cNvSpPr txBox="1"/>
          <p:nvPr/>
        </p:nvSpPr>
        <p:spPr>
          <a:xfrm>
            <a:off x="6029147" y="8275332"/>
            <a:ext cx="2140306" cy="461059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LearningApps</a:t>
            </a:r>
          </a:p>
        </p:txBody>
      </p:sp>
      <p:sp>
        <p:nvSpPr>
          <p:cNvPr id="158" name="Canva"/>
          <p:cNvSpPr txBox="1"/>
          <p:nvPr/>
        </p:nvSpPr>
        <p:spPr>
          <a:xfrm>
            <a:off x="3115348" y="8287663"/>
            <a:ext cx="932104" cy="436397"/>
          </a:xfrm>
          <a:prstGeom prst="rect">
            <a:avLst/>
          </a:prstGeom>
          <a:solidFill>
            <a:schemeClr val="accent5">
              <a:hueOff val="-152896"/>
              <a:lumOff val="123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Canva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 thruBlk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chermata 2020-02-28 alle 15.57.55.png" descr="Schermata 2020-02-28 alle 15.57.55.png"/>
          <p:cNvPicPr>
            <a:picLocks noChangeAspect="1"/>
          </p:cNvPicPr>
          <p:nvPr/>
        </p:nvPicPr>
        <p:blipFill>
          <a:blip r:embed="rId2">
            <a:extLst/>
          </a:blip>
          <a:srcRect l="0" t="14509" r="0" b="9321"/>
          <a:stretch>
            <a:fillRect/>
          </a:stretch>
        </p:blipFill>
        <p:spPr>
          <a:xfrm>
            <a:off x="107006" y="511441"/>
            <a:ext cx="9341794" cy="4447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Schermata 2020-02-28 alle 15.58.59.png" descr="Schermata 2020-02-28 alle 15.58.59.png"/>
          <p:cNvPicPr>
            <a:picLocks noChangeAspect="1"/>
          </p:cNvPicPr>
          <p:nvPr/>
        </p:nvPicPr>
        <p:blipFill>
          <a:blip r:embed="rId3">
            <a:extLst/>
          </a:blip>
          <a:srcRect l="0" t="10628" r="0" b="10628"/>
          <a:stretch>
            <a:fillRect/>
          </a:stretch>
        </p:blipFill>
        <p:spPr>
          <a:xfrm>
            <a:off x="79423" y="4867626"/>
            <a:ext cx="8838163" cy="4349697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PADLET"/>
          <p:cNvSpPr/>
          <p:nvPr/>
        </p:nvSpPr>
        <p:spPr>
          <a:xfrm>
            <a:off x="9080500" y="4635500"/>
            <a:ext cx="1270000" cy="1270000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PADLET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chermata 2020-02-28 alle 14.49.24.png" descr="Schermata 2020-02-28 alle 14.49.24.png"/>
          <p:cNvPicPr>
            <a:picLocks noChangeAspect="1"/>
          </p:cNvPicPr>
          <p:nvPr/>
        </p:nvPicPr>
        <p:blipFill>
          <a:blip r:embed="rId2">
            <a:extLst/>
          </a:blip>
          <a:srcRect l="4713" t="10522" r="0" b="8968"/>
          <a:stretch>
            <a:fillRect/>
          </a:stretch>
        </p:blipFill>
        <p:spPr>
          <a:xfrm>
            <a:off x="66873" y="1604962"/>
            <a:ext cx="12391827" cy="6543726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Queste sono solo alcune delle app…"/>
          <p:cNvSpPr/>
          <p:nvPr/>
        </p:nvSpPr>
        <p:spPr>
          <a:xfrm>
            <a:off x="3287216" y="8375749"/>
            <a:ext cx="5448698" cy="831751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Queste sono solo alcune delle app…</a:t>
            </a:r>
          </a:p>
        </p:txBody>
      </p:sp>
      <p:sp>
        <p:nvSpPr>
          <p:cNvPr id="166" name="LearningApps"/>
          <p:cNvSpPr/>
          <p:nvPr/>
        </p:nvSpPr>
        <p:spPr>
          <a:xfrm>
            <a:off x="4258220" y="1162149"/>
            <a:ext cx="2904581" cy="831751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LearningApps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chermata 2020-02-28 alle 14.51.37.png" descr="Schermata 2020-02-28 alle 14.51.37.png"/>
          <p:cNvPicPr>
            <a:picLocks noChangeAspect="1"/>
          </p:cNvPicPr>
          <p:nvPr/>
        </p:nvPicPr>
        <p:blipFill>
          <a:blip r:embed="rId2">
            <a:extLst/>
          </a:blip>
          <a:srcRect l="0" t="9912" r="0" b="7185"/>
          <a:stretch>
            <a:fillRect/>
          </a:stretch>
        </p:blipFill>
        <p:spPr>
          <a:xfrm>
            <a:off x="794963" y="1758156"/>
            <a:ext cx="9354619" cy="4847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chermata 2020-03-13 alle 18.09.35.png" descr="Schermata 2020-03-13 alle 18.09.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77900" y="1980719"/>
            <a:ext cx="13004800" cy="6604962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Una delle app realizzate da una “gnoma” di 1D"/>
          <p:cNvSpPr/>
          <p:nvPr/>
        </p:nvSpPr>
        <p:spPr>
          <a:xfrm>
            <a:off x="4216399" y="1917700"/>
            <a:ext cx="3311328" cy="1270000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Una delle app realizzate da una “gnoma” di 1D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chermata 2020-02-28 alle 15.22.57.png" descr="Schermata 2020-02-28 alle 15.22.57.png"/>
          <p:cNvPicPr>
            <a:picLocks noChangeAspect="1"/>
          </p:cNvPicPr>
          <p:nvPr/>
        </p:nvPicPr>
        <p:blipFill>
          <a:blip r:embed="rId2">
            <a:extLst/>
          </a:blip>
          <a:srcRect l="0" t="10379" r="0" b="7968"/>
          <a:stretch>
            <a:fillRect/>
          </a:stretch>
        </p:blipFill>
        <p:spPr>
          <a:xfrm>
            <a:off x="-825500" y="1783407"/>
            <a:ext cx="13004800" cy="6636694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EdPuzzle"/>
          <p:cNvSpPr/>
          <p:nvPr/>
        </p:nvSpPr>
        <p:spPr>
          <a:xfrm>
            <a:off x="4762500" y="1388268"/>
            <a:ext cx="2057400" cy="754312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EdPuzzle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chermata 2020-02-28 alle 12.01.41.png" descr="Schermata 2020-02-28 alle 12.01.41.png"/>
          <p:cNvPicPr>
            <a:picLocks noChangeAspect="1"/>
          </p:cNvPicPr>
          <p:nvPr/>
        </p:nvPicPr>
        <p:blipFill>
          <a:blip r:embed="rId2">
            <a:extLst/>
          </a:blip>
          <a:srcRect l="0" t="10804" r="0" b="8810"/>
          <a:stretch>
            <a:fillRect/>
          </a:stretch>
        </p:blipFill>
        <p:spPr>
          <a:xfrm>
            <a:off x="298418" y="1665089"/>
            <a:ext cx="10661682" cy="5356523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Edmodo: Virtual Classroom"/>
          <p:cNvSpPr/>
          <p:nvPr/>
        </p:nvSpPr>
        <p:spPr>
          <a:xfrm>
            <a:off x="4137868" y="6705600"/>
            <a:ext cx="3509864" cy="1270000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Edmodo: Virtual Classroom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LearningApps_Sofia.jpg" descr="LearningApps_Sofi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6971" y="640036"/>
            <a:ext cx="3910860" cy="8473528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Caricamento su Edmodo dello screen di un gioco in LearningApps"/>
          <p:cNvSpPr/>
          <p:nvPr/>
        </p:nvSpPr>
        <p:spPr>
          <a:xfrm>
            <a:off x="5362151" y="2247900"/>
            <a:ext cx="3910860" cy="1270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Caricamento su Edmodo dello screen di un gioco in LearningApps</a:t>
            </a:r>
          </a:p>
        </p:txBody>
      </p:sp>
      <p:sp>
        <p:nvSpPr>
          <p:cNvPr id="181" name="I bambini si divertono giocando, e giocando imparano.…"/>
          <p:cNvSpPr/>
          <p:nvPr/>
        </p:nvSpPr>
        <p:spPr>
          <a:xfrm>
            <a:off x="5360193" y="5181600"/>
            <a:ext cx="3914776" cy="2230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20" y="0"/>
                </a:moveTo>
                <a:cubicBezTo>
                  <a:pt x="1708" y="0"/>
                  <a:pt x="1537" y="300"/>
                  <a:pt x="1537" y="672"/>
                </a:cubicBezTo>
                <a:lnTo>
                  <a:pt x="1537" y="5391"/>
                </a:lnTo>
                <a:lnTo>
                  <a:pt x="0" y="6740"/>
                </a:lnTo>
                <a:lnTo>
                  <a:pt x="1537" y="8089"/>
                </a:lnTo>
                <a:lnTo>
                  <a:pt x="1537" y="20924"/>
                </a:lnTo>
                <a:cubicBezTo>
                  <a:pt x="1537" y="21296"/>
                  <a:pt x="1708" y="21600"/>
                  <a:pt x="1920" y="21600"/>
                </a:cubicBezTo>
                <a:lnTo>
                  <a:pt x="21217" y="21600"/>
                </a:lnTo>
                <a:cubicBezTo>
                  <a:pt x="21429" y="21600"/>
                  <a:pt x="21600" y="21296"/>
                  <a:pt x="21600" y="20924"/>
                </a:cubicBezTo>
                <a:lnTo>
                  <a:pt x="21600" y="672"/>
                </a:lnTo>
                <a:cubicBezTo>
                  <a:pt x="21600" y="300"/>
                  <a:pt x="21429" y="0"/>
                  <a:pt x="21217" y="0"/>
                </a:cubicBezTo>
                <a:lnTo>
                  <a:pt x="192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I bambini si divertono giocando, e giocando imparano.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E’ il learning by doing.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EDMODO_Opposite_QUIZ.PNG" descr="EDMODO_Opposite_QUIZ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050" y="1739900"/>
            <a:ext cx="3746500" cy="812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Edmodo_5senses quiz.PNG" descr="Edmodo_5senses quiz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04050" y="1739900"/>
            <a:ext cx="3746500" cy="812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La vista mobile di alcuni QUIZ su Edmodo"/>
          <p:cNvSpPr/>
          <p:nvPr/>
        </p:nvSpPr>
        <p:spPr>
          <a:xfrm>
            <a:off x="3872383" y="3687365"/>
            <a:ext cx="2720034" cy="2378870"/>
          </a:xfrm>
          <a:prstGeom prst="roundRect">
            <a:avLst>
              <a:gd name="adj" fmla="val 14921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La vista mobile di alcuni QUIZ su Edmodo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chermata 2020-03-13 alle 18.05.31.png" descr="Schermata 2020-03-13 alle 18.05.3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700" y="1130300"/>
            <a:ext cx="13004800" cy="655320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Genially,…"/>
          <p:cNvSpPr/>
          <p:nvPr/>
        </p:nvSpPr>
        <p:spPr>
          <a:xfrm>
            <a:off x="127000" y="2997200"/>
            <a:ext cx="3067795" cy="1270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Genially, 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Screencast-O-Matic, Edmodo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Schermata 2020-03-13 alle 18.26.47.png" descr="Schermata 2020-03-13 alle 18.26.4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55900" y="1168400"/>
            <a:ext cx="7493000" cy="7848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Rettangolo"/>
          <p:cNvSpPr/>
          <p:nvPr/>
        </p:nvSpPr>
        <p:spPr>
          <a:xfrm>
            <a:off x="5456832" y="2467619"/>
            <a:ext cx="1786336" cy="631181"/>
          </a:xfrm>
          <a:prstGeom prst="rect">
            <a:avLst/>
          </a:prstGeom>
          <a:solidFill>
            <a:schemeClr val="accent6">
              <a:satOff val="18029"/>
              <a:lumOff val="12067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2" name="Interactive lesson"/>
          <p:cNvSpPr txBox="1"/>
          <p:nvPr/>
        </p:nvSpPr>
        <p:spPr>
          <a:xfrm>
            <a:off x="5435041" y="2614707"/>
            <a:ext cx="1829918" cy="337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/>
            <a:r>
              <a:t>Interactive lesson</a:t>
            </a:r>
          </a:p>
        </p:txBody>
      </p:sp>
      <p:sp>
        <p:nvSpPr>
          <p:cNvPr id="193" name="Storyjumper,…"/>
          <p:cNvSpPr/>
          <p:nvPr/>
        </p:nvSpPr>
        <p:spPr>
          <a:xfrm>
            <a:off x="101600" y="2070100"/>
            <a:ext cx="3019822" cy="1651050"/>
          </a:xfrm>
          <a:prstGeom prst="roundRect">
            <a:avLst>
              <a:gd name="adj" fmla="val 11538"/>
            </a:avLst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Storyjumper,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Screencast-O-Matic, Edmodo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Schermata 2020-03-13 alle 18.17.58.png" descr="Schermata 2020-03-13 alle 18.17.5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1700" y="2136045"/>
            <a:ext cx="13004800" cy="6675310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I commenti degli gnomi su Edmodo"/>
          <p:cNvSpPr/>
          <p:nvPr/>
        </p:nvSpPr>
        <p:spPr>
          <a:xfrm>
            <a:off x="182562" y="4076700"/>
            <a:ext cx="4041578" cy="127000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I commenti degli gnomi su Edmodo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Asia video Miss.PNG" descr="Asia video Mis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7450" y="1130300"/>
            <a:ext cx="3746500" cy="812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Storytelling!"/>
          <p:cNvSpPr/>
          <p:nvPr/>
        </p:nvSpPr>
        <p:spPr>
          <a:xfrm>
            <a:off x="4902891" y="4724400"/>
            <a:ext cx="4233770" cy="272737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chemeClr val="accent6">
              <a:satOff val="18029"/>
              <a:lumOff val="1206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Storytelling!</a:t>
            </a:r>
          </a:p>
        </p:txBody>
      </p:sp>
      <p:sp>
        <p:nvSpPr>
          <p:cNvPr id="200" name="Gli “gnomi” vedono le video lezioni e rispondono a Miss Angela, come se fossero in classe…anche se parlano con la TV!"/>
          <p:cNvSpPr/>
          <p:nvPr/>
        </p:nvSpPr>
        <p:spPr>
          <a:xfrm>
            <a:off x="101600" y="1422399"/>
            <a:ext cx="3369122" cy="2414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Gli “gnomi” vedono le video lezioni e rispondono a Miss Angela, come se fossero in classe…anche se parlano con la TV!</a:t>
            </a:r>
          </a:p>
        </p:txBody>
      </p:sp>
      <p:sp>
        <p:nvSpPr>
          <p:cNvPr id="201" name="“Miss, che bello vederli rispondere quando lei fa le domande”"/>
          <p:cNvSpPr/>
          <p:nvPr/>
        </p:nvSpPr>
        <p:spPr>
          <a:xfrm>
            <a:off x="7730678" y="1676400"/>
            <a:ext cx="3242867" cy="1906836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“Miss, che bello vederli rispondere quando lei fa le domande”</a:t>
            </a:r>
          </a:p>
        </p:txBody>
      </p:sp>
      <p:sp>
        <p:nvSpPr>
          <p:cNvPr id="202" name="“Loro rispondono, poi quando, dopo che lei ha contato, sentono la risposta giusta, saltano urlando YESSSS!”"/>
          <p:cNvSpPr/>
          <p:nvPr/>
        </p:nvSpPr>
        <p:spPr>
          <a:xfrm>
            <a:off x="390574" y="5402285"/>
            <a:ext cx="2791173" cy="3119538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“Loro rispondono, poi quando, dopo che lei ha contato, sentono la risposta giusta, saltano urlando YESSSS!”</a:t>
            </a:r>
          </a:p>
        </p:txBody>
      </p:sp>
      <p:sp>
        <p:nvSpPr>
          <p:cNvPr id="203" name="“I suoi video sono molto educativi e appassionanti”."/>
          <p:cNvSpPr/>
          <p:nvPr/>
        </p:nvSpPr>
        <p:spPr>
          <a:xfrm>
            <a:off x="8504535" y="6098453"/>
            <a:ext cx="2432001" cy="2571603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“I suoi video sono molto educativi e appassionanti”.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rcRect l="0" t="0" r="0" b="6465"/>
          <a:stretch>
            <a:fillRect/>
          </a:stretch>
        </p:blipFill>
        <p:spPr>
          <a:xfrm>
            <a:off x="913730" y="2947789"/>
            <a:ext cx="4401220" cy="3858115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Tempo di preparazione"/>
          <p:cNvSpPr/>
          <p:nvPr/>
        </p:nvSpPr>
        <p:spPr>
          <a:xfrm>
            <a:off x="6654800" y="2067366"/>
            <a:ext cx="2478882" cy="192702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Tempo di preparazione</a:t>
            </a:r>
          </a:p>
        </p:txBody>
      </p:sp>
      <p:sp>
        <p:nvSpPr>
          <p:cNvPr id="207" name="Soddisfazione"/>
          <p:cNvSpPr/>
          <p:nvPr/>
        </p:nvSpPr>
        <p:spPr>
          <a:xfrm>
            <a:off x="5205834" y="4764710"/>
            <a:ext cx="2593132" cy="192702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Soddisfazione</a:t>
            </a:r>
          </a:p>
        </p:txBody>
      </p:sp>
      <p:sp>
        <p:nvSpPr>
          <p:cNvPr id="208" name="Ricompensato"/>
          <p:cNvSpPr txBox="1"/>
          <p:nvPr/>
        </p:nvSpPr>
        <p:spPr>
          <a:xfrm>
            <a:off x="6739658" y="4080539"/>
            <a:ext cx="2309165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Ricompensato </a:t>
            </a:r>
          </a:p>
        </p:txBody>
      </p:sp>
      <p:sp>
        <p:nvSpPr>
          <p:cNvPr id="209" name="La lontananza è accorciata dalla tecnologia.…"/>
          <p:cNvSpPr txBox="1"/>
          <p:nvPr/>
        </p:nvSpPr>
        <p:spPr>
          <a:xfrm>
            <a:off x="219044" y="7599020"/>
            <a:ext cx="10514992" cy="1565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La lontananza è accorciata dalla tecnologia.</a:t>
            </a:r>
          </a:p>
          <a:p>
            <a:pPr/>
            <a:r>
              <a:t>Occorre vivere questo momento come un’opportunità.</a:t>
            </a:r>
          </a:p>
          <a:p>
            <a:pPr/>
            <a:r>
              <a:t>I webtools e le app2.0 ci permettono di stare accanto ai nostri studenti.</a:t>
            </a:r>
          </a:p>
          <a:p>
            <a:pPr/>
            <a:r>
              <a:t> </a:t>
            </a:r>
          </a:p>
        </p:txBody>
      </p:sp>
      <p:sp>
        <p:nvSpPr>
          <p:cNvPr id="210" name="Coinvolgimento"/>
          <p:cNvSpPr/>
          <p:nvPr/>
        </p:nvSpPr>
        <p:spPr>
          <a:xfrm>
            <a:off x="8195171" y="4945244"/>
            <a:ext cx="2593132" cy="1565959"/>
          </a:xfrm>
          <a:prstGeom prst="roundRect">
            <a:avLst>
              <a:gd name="adj" fmla="val 15000"/>
            </a:avLst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Coinvolgimento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angela.panzarella@gmail.com…"/>
          <p:cNvSpPr/>
          <p:nvPr/>
        </p:nvSpPr>
        <p:spPr>
          <a:xfrm>
            <a:off x="3896617" y="2667000"/>
            <a:ext cx="4726684" cy="1270000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u="sng">
                <a:hlinkClick r:id="rId2" invalidUrl="" action="" tgtFrame="" tooltip="" history="1" highlightClick="0" endSnd="0"/>
              </a:rPr>
              <a:t>angela.panzarella@gmail.com</a:t>
            </a:r>
          </a:p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u="sng">
                <a:hlinkClick r:id="rId3" invalidUrl="" action="" tgtFrame="" tooltip="" history="1" highlightClick="0" endSnd="0"/>
              </a:rPr>
              <a:t>angela.panzarella@istruzione.it</a:t>
            </a:r>
            <a:r>
              <a:t> </a:t>
            </a:r>
          </a:p>
        </p:txBody>
      </p:sp>
      <p:sp>
        <p:nvSpPr>
          <p:cNvPr id="213" name="missangela.oneminutesite.it"/>
          <p:cNvSpPr/>
          <p:nvPr/>
        </p:nvSpPr>
        <p:spPr>
          <a:xfrm>
            <a:off x="848617" y="5727700"/>
            <a:ext cx="4726683" cy="127000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u="sng">
                <a:hlinkClick r:id="rId4" invalidUrl="" action="" tgtFrame="" tooltip="" history="1" highlightClick="0" endSnd="0"/>
              </a:rPr>
              <a:t>missangela.oneminutesite.it</a:t>
            </a:r>
            <a:r>
              <a:t> </a:t>
            </a:r>
          </a:p>
        </p:txBody>
      </p:sp>
      <p:sp>
        <p:nvSpPr>
          <p:cNvPr id="214" name="https://www.facebook.com/missangelaandherdwarfs/"/>
          <p:cNvSpPr/>
          <p:nvPr/>
        </p:nvSpPr>
        <p:spPr>
          <a:xfrm>
            <a:off x="6400800" y="5194300"/>
            <a:ext cx="4882307" cy="1270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 u="sng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  <a:hlinkClick r:id="rId5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5" invalidUrl="" action="" tgtFrame="" tooltip="" history="1" highlightClick="0" endSnd="0"/>
              </a:rPr>
              <a:t>https://www.facebook.com/missangelaandherdwarfs/</a:t>
            </a:r>
          </a:p>
        </p:txBody>
      </p:sp>
      <p:sp>
        <p:nvSpPr>
          <p:cNvPr id="215" name="padlet.com/sindarkness"/>
          <p:cNvSpPr txBox="1"/>
          <p:nvPr/>
        </p:nvSpPr>
        <p:spPr>
          <a:xfrm>
            <a:off x="1043647" y="4963402"/>
            <a:ext cx="3297506" cy="436396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u="sng">
                <a:hlinkClick r:id="rId6" invalidUrl="" action="" tgtFrame="" tooltip="" history="1" highlightClick="0" endSnd="0"/>
              </a:rPr>
              <a:t>padlet.com/sindarkness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