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257" r:id="rId3"/>
    <p:sldId id="258" r:id="rId4"/>
    <p:sldId id="261" r:id="rId5"/>
    <p:sldId id="259" r:id="rId6"/>
    <p:sldId id="260" r:id="rId7"/>
    <p:sldId id="262" r:id="rId8"/>
    <p:sldId id="263" r:id="rId9"/>
    <p:sldId id="264" r:id="rId10"/>
    <p:sldId id="265" r:id="rId11"/>
    <p:sldId id="266" r:id="rId12"/>
    <p:sldId id="277" r:id="rId13"/>
    <p:sldId id="267" r:id="rId14"/>
    <p:sldId id="268" r:id="rId15"/>
    <p:sldId id="269" r:id="rId16"/>
    <p:sldId id="270" r:id="rId17"/>
    <p:sldId id="271" r:id="rId18"/>
    <p:sldId id="272" r:id="rId19"/>
    <p:sldId id="273" r:id="rId20"/>
    <p:sldId id="274" r:id="rId21"/>
    <p:sldId id="275" r:id="rId22"/>
    <p:sldId id="278" r:id="rId23"/>
    <p:sldId id="279" r:id="rId24"/>
    <p:sldId id="280" r:id="rId25"/>
    <p:sldId id="281" r:id="rId26"/>
    <p:sldId id="282" r:id="rId27"/>
    <p:sldId id="276"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5427C3-2313-4A13-BDDF-9D7F9F8E053C}" type="datetimeFigureOut">
              <a:rPr lang="it-IT" smtClean="0"/>
              <a:pPr/>
              <a:t>15/03/2020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7EA41F-20C4-4E0D-87B7-EFCBCF74D538}"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B026FC7-6AB1-420F-B58D-D149341842E5}" type="datetime1">
              <a:rPr lang="it-IT" smtClean="0"/>
              <a:t>15/03/2020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EAB3AE7-05D9-4456-9A59-C2EB8FBC5ABF}" type="datetime1">
              <a:rPr lang="it-IT" smtClean="0"/>
              <a:t>15/03/2020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7260F44E-FBB2-475A-8B90-5A8D75FDA8BA}" type="datetime1">
              <a:rPr lang="it-IT" smtClean="0"/>
              <a:t>15/03/2020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8A4BF61-53E9-4D5D-BA59-B949979C6273}" type="datetime1">
              <a:rPr lang="it-IT" smtClean="0"/>
              <a:t>15/03/2020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A706A39-7B7C-407D-994C-4DF447C28852}" type="datetime1">
              <a:rPr lang="it-IT" smtClean="0"/>
              <a:t>15/03/2020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9F49EAC-D8A4-4917-BD6F-A577C2A7C830}" type="datetime1">
              <a:rPr lang="it-IT" smtClean="0"/>
              <a:t>15/03/2020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979EBEB-E3FE-44A1-80C3-08CA62376516}" type="datetime1">
              <a:rPr lang="it-IT" smtClean="0"/>
              <a:t>15/03/2020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0074FF0-8202-487E-B07E-6AF2396AC2F1}" type="datetime1">
              <a:rPr lang="it-IT" smtClean="0"/>
              <a:t>15/03/2020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4C97124-F9B3-4EF0-A163-99377C17F4B8}" type="datetime1">
              <a:rPr lang="it-IT" smtClean="0"/>
              <a:t>15/03/2020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2953FF4-3FBC-4DFA-80D2-EA1B9C8D29B1}" type="datetime1">
              <a:rPr lang="it-IT" smtClean="0"/>
              <a:t>15/03/2020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09268CF-67CA-45AE-8C0A-254CF82555DD}" type="datetime1">
              <a:rPr lang="it-IT" smtClean="0"/>
              <a:t>15/03/2020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409EEC-6D93-4447-B2EC-22B5F41D194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17488-ABA9-4857-BAA1-552723FC88FA}" type="datetime1">
              <a:rPr lang="it-IT" smtClean="0"/>
              <a:t>15/03/2020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09EEC-6D93-4447-B2EC-22B5F41D194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9592" y="2564904"/>
            <a:ext cx="7772400" cy="1470025"/>
          </a:xfrm>
        </p:spPr>
        <p:txBody>
          <a:bodyPr>
            <a:normAutofit fontScale="90000"/>
          </a:bodyPr>
          <a:lstStyle/>
          <a:p>
            <a:r>
              <a:rPr lang="it-IT" dirty="0" smtClean="0"/>
              <a:t>L’ insegnamento di </a:t>
            </a:r>
            <a:r>
              <a:rPr lang="it-IT" b="1" dirty="0" smtClean="0"/>
              <a:t>“Teoria, analisi e composizione” </a:t>
            </a:r>
            <a:r>
              <a:rPr lang="it-IT" dirty="0" smtClean="0"/>
              <a:t>nella didattica a distanza</a:t>
            </a:r>
            <a:endParaRPr lang="it-IT" dirty="0"/>
          </a:p>
        </p:txBody>
      </p:sp>
      <p:sp>
        <p:nvSpPr>
          <p:cNvPr id="3" name="Sottotitolo 2"/>
          <p:cNvSpPr>
            <a:spLocks noGrp="1"/>
          </p:cNvSpPr>
          <p:nvPr>
            <p:ph type="subTitle" idx="1"/>
          </p:nvPr>
        </p:nvSpPr>
        <p:spPr>
          <a:xfrm>
            <a:off x="1907704" y="260648"/>
            <a:ext cx="5328592" cy="1008112"/>
          </a:xfrm>
        </p:spPr>
        <p:txBody>
          <a:bodyPr/>
          <a:lstStyle/>
          <a:p>
            <a:r>
              <a:rPr lang="it-IT" dirty="0" smtClean="0"/>
              <a:t>Stefano Pantaleoni</a:t>
            </a:r>
          </a:p>
          <a:p>
            <a:endParaRPr lang="it-IT" dirty="0"/>
          </a:p>
        </p:txBody>
      </p:sp>
      <p:pic>
        <p:nvPicPr>
          <p:cNvPr id="1026" name="Picture 2" descr="C:\Users\Vera\Desktop\logo_front.jpg"/>
          <p:cNvPicPr>
            <a:picLocks noChangeAspect="1" noChangeArrowheads="1"/>
          </p:cNvPicPr>
          <p:nvPr/>
        </p:nvPicPr>
        <p:blipFill>
          <a:blip r:embed="rId2" cstate="print"/>
          <a:srcRect/>
          <a:stretch>
            <a:fillRect/>
          </a:stretch>
        </p:blipFill>
        <p:spPr bwMode="auto">
          <a:xfrm>
            <a:off x="1835696" y="5877272"/>
            <a:ext cx="5760640" cy="69174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p:txBody>
          <a:bodyPr/>
          <a:lstStyle/>
          <a:p>
            <a:pPr>
              <a:buNone/>
            </a:pPr>
            <a:r>
              <a:rPr lang="it-IT" dirty="0" smtClean="0"/>
              <a:t>Il nostro orizzonte</a:t>
            </a:r>
          </a:p>
          <a:p>
            <a:r>
              <a:rPr lang="it-IT" dirty="0" smtClean="0"/>
              <a:t>La didattica a distanza - obiettivo complessivo</a:t>
            </a:r>
          </a:p>
          <a:p>
            <a:r>
              <a:rPr lang="it-IT" dirty="0" smtClean="0"/>
              <a:t>Non solo “salvare l’anno scolastico” ma continuare e sperimentare processi di apprendimento significativo e </a:t>
            </a:r>
            <a:r>
              <a:rPr lang="it-IT" dirty="0" smtClean="0"/>
              <a:t>innovativo che nel nostro Liceo sono già in atto da tempo</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2</a:t>
            </a:fld>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p:txBody>
          <a:bodyPr>
            <a:normAutofit fontScale="92500"/>
          </a:bodyPr>
          <a:lstStyle/>
          <a:p>
            <a:pPr>
              <a:buNone/>
            </a:pPr>
            <a:r>
              <a:rPr lang="it-IT" dirty="0" smtClean="0"/>
              <a:t>Verso l’ideazione di un palinsesto </a:t>
            </a:r>
            <a:r>
              <a:rPr lang="it-IT" dirty="0" smtClean="0"/>
              <a:t>disciplinare proiettato in una duplice proiezione</a:t>
            </a:r>
            <a:endParaRPr lang="it-IT" dirty="0" smtClean="0"/>
          </a:p>
          <a:p>
            <a:r>
              <a:rPr lang="it-IT" b="1" dirty="0" smtClean="0"/>
              <a:t>Identificare- proporre un minimo di attività in rete che hanno un orario fissato </a:t>
            </a:r>
            <a:r>
              <a:rPr lang="it-IT" dirty="0" smtClean="0"/>
              <a:t>senza il quale non ci si potrebbe incontrare (dimensione sincrona)</a:t>
            </a:r>
          </a:p>
          <a:p>
            <a:r>
              <a:rPr lang="it-IT" dirty="0" smtClean="0"/>
              <a:t>Fornire una varietà di percorsi la cui fruizione </a:t>
            </a:r>
            <a:r>
              <a:rPr lang="it-IT" b="1" dirty="0" smtClean="0"/>
              <a:t>non ha tempi definiti e fissi </a:t>
            </a:r>
            <a:r>
              <a:rPr lang="it-IT" dirty="0" smtClean="0"/>
              <a:t>ma </a:t>
            </a:r>
            <a:r>
              <a:rPr lang="it-IT" dirty="0" smtClean="0"/>
              <a:t>che possano dipendere </a:t>
            </a:r>
            <a:r>
              <a:rPr lang="it-IT" dirty="0" smtClean="0"/>
              <a:t>dallo studente (dimensione asincrona)</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3</a:t>
            </a:fld>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p:txBody>
          <a:bodyPr>
            <a:normAutofit fontScale="92500"/>
          </a:bodyPr>
          <a:lstStyle/>
          <a:p>
            <a:pPr>
              <a:buNone/>
            </a:pPr>
            <a:r>
              <a:rPr lang="it-IT" dirty="0" smtClean="0"/>
              <a:t>Fasi del lavoro disciplinare</a:t>
            </a:r>
          </a:p>
          <a:p>
            <a:r>
              <a:rPr lang="it-IT" dirty="0" smtClean="0">
                <a:solidFill>
                  <a:srgbClr val="FF0000"/>
                </a:solidFill>
              </a:rPr>
              <a:t>Trattazione di contenuti teorici. </a:t>
            </a:r>
            <a:r>
              <a:rPr lang="it-IT" dirty="0" smtClean="0"/>
              <a:t>A partire da un riferimento preciso ai paragrafi del libro di testo</a:t>
            </a:r>
          </a:p>
          <a:p>
            <a:r>
              <a:rPr lang="it-IT" dirty="0" smtClean="0">
                <a:solidFill>
                  <a:srgbClr val="FF0000"/>
                </a:solidFill>
              </a:rPr>
              <a:t>Esercizio e produzione. </a:t>
            </a:r>
            <a:r>
              <a:rPr lang="it-IT" dirty="0" smtClean="0"/>
              <a:t>Assegnare compiti da svolgere in autonomia con scadenze indicate dal docente per la consegna</a:t>
            </a:r>
          </a:p>
          <a:p>
            <a:r>
              <a:rPr lang="it-IT" dirty="0" smtClean="0">
                <a:solidFill>
                  <a:srgbClr val="FF0000"/>
                </a:solidFill>
              </a:rPr>
              <a:t>Controllo e correzione. </a:t>
            </a:r>
            <a:r>
              <a:rPr lang="it-IT" dirty="0" smtClean="0"/>
              <a:t>Disponibilità a discutere aspetti e commenti delle correzioni complessive o individuali</a:t>
            </a:r>
            <a:endParaRPr lang="it-IT" dirty="0"/>
          </a:p>
        </p:txBody>
      </p:sp>
      <p:sp>
        <p:nvSpPr>
          <p:cNvPr id="6" name="Segnaposto numero diapositiva 5"/>
          <p:cNvSpPr>
            <a:spLocks noGrp="1"/>
          </p:cNvSpPr>
          <p:nvPr>
            <p:ph type="sldNum" sz="quarter" idx="12"/>
          </p:nvPr>
        </p:nvSpPr>
        <p:spPr/>
        <p:txBody>
          <a:bodyPr/>
          <a:lstStyle/>
          <a:p>
            <a:fld id="{89409EEC-6D93-4447-B2EC-22B5F41D194B}" type="slidenum">
              <a:rPr lang="it-IT" smtClean="0"/>
              <a:pPr/>
              <a:t>4</a:t>
            </a:fld>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p:txBody>
          <a:bodyPr/>
          <a:lstStyle/>
          <a:p>
            <a:pPr>
              <a:buNone/>
            </a:pPr>
            <a:r>
              <a:rPr lang="it-IT" dirty="0" smtClean="0">
                <a:solidFill>
                  <a:srgbClr val="FF0000"/>
                </a:solidFill>
              </a:rPr>
              <a:t>Le attività sincrone</a:t>
            </a:r>
          </a:p>
          <a:p>
            <a:r>
              <a:rPr lang="it-IT" dirty="0" smtClean="0"/>
              <a:t>Devono essere svolte in un definito lasso di tempo in accordo con gli studenti</a:t>
            </a:r>
          </a:p>
          <a:p>
            <a:pPr>
              <a:buNone/>
            </a:pPr>
            <a:r>
              <a:rPr lang="it-IT" dirty="0" smtClean="0">
                <a:solidFill>
                  <a:srgbClr val="FF0000"/>
                </a:solidFill>
              </a:rPr>
              <a:t>Le attività asincrone</a:t>
            </a:r>
          </a:p>
          <a:p>
            <a:r>
              <a:rPr lang="it-IT" dirty="0" smtClean="0"/>
              <a:t>Possono essere svolte dagli studenti in tempo differito</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5</a:t>
            </a:fld>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smtClean="0"/>
              <a:t>A questo punto si può procedere a inquadrare e declinare le attività disciplinari secondo la seguente classificazione</a:t>
            </a:r>
          </a:p>
          <a:p>
            <a:pPr marL="514350" indent="-514350">
              <a:buAutoNum type="alphaLcParenR"/>
            </a:pPr>
            <a:r>
              <a:rPr lang="it-IT" dirty="0" smtClean="0"/>
              <a:t>Attività </a:t>
            </a:r>
            <a:r>
              <a:rPr lang="it-IT" b="1" dirty="0" smtClean="0"/>
              <a:t>sincrona</a:t>
            </a:r>
            <a:r>
              <a:rPr lang="it-IT" dirty="0" smtClean="0"/>
              <a:t> in video conferenza </a:t>
            </a:r>
            <a:r>
              <a:rPr lang="it-IT" dirty="0" smtClean="0">
                <a:solidFill>
                  <a:srgbClr val="FF0000"/>
                </a:solidFill>
              </a:rPr>
              <a:t>S-VC</a:t>
            </a:r>
            <a:endParaRPr lang="it-IT" dirty="0" smtClean="0">
              <a:solidFill>
                <a:srgbClr val="FF0000"/>
              </a:solidFill>
            </a:endParaRPr>
          </a:p>
          <a:p>
            <a:pPr marL="514350" indent="-514350">
              <a:buAutoNum type="alphaLcParenR"/>
            </a:pPr>
            <a:r>
              <a:rPr lang="it-IT" dirty="0" smtClean="0"/>
              <a:t>Attività </a:t>
            </a:r>
            <a:r>
              <a:rPr lang="it-IT" b="1" dirty="0" smtClean="0"/>
              <a:t>sincrona</a:t>
            </a:r>
            <a:r>
              <a:rPr lang="it-IT" dirty="0" smtClean="0"/>
              <a:t> classroom o simili </a:t>
            </a:r>
            <a:r>
              <a:rPr lang="it-IT" dirty="0" smtClean="0">
                <a:solidFill>
                  <a:srgbClr val="FF0000"/>
                </a:solidFill>
              </a:rPr>
              <a:t>S-CR</a:t>
            </a:r>
          </a:p>
          <a:p>
            <a:pPr marL="514350" indent="-514350">
              <a:buAutoNum type="alphaLcParenR"/>
            </a:pPr>
            <a:r>
              <a:rPr lang="it-IT" dirty="0" smtClean="0"/>
              <a:t>Attività </a:t>
            </a:r>
            <a:r>
              <a:rPr lang="it-IT" b="1" dirty="0" smtClean="0"/>
              <a:t>sincrona</a:t>
            </a:r>
            <a:r>
              <a:rPr lang="it-IT" dirty="0" smtClean="0"/>
              <a:t> di verifica o restituzione verifiche o simili a cui si chiede la partecipazione di tutta la classe </a:t>
            </a:r>
            <a:r>
              <a:rPr lang="it-IT" dirty="0" smtClean="0">
                <a:solidFill>
                  <a:srgbClr val="FF0000"/>
                </a:solidFill>
              </a:rPr>
              <a:t>S-VC</a:t>
            </a:r>
            <a:endParaRPr lang="it-IT" dirty="0" smtClean="0">
              <a:solidFill>
                <a:srgbClr val="FF0000"/>
              </a:solidFill>
            </a:endParaRPr>
          </a:p>
          <a:p>
            <a:pPr marL="514350" indent="-514350">
              <a:buAutoNum type="alphaLcParenR"/>
            </a:pPr>
            <a:r>
              <a:rPr lang="it-IT" dirty="0" smtClean="0"/>
              <a:t>Attività</a:t>
            </a:r>
            <a:r>
              <a:rPr lang="it-IT" b="1" dirty="0" smtClean="0"/>
              <a:t> Asincrona </a:t>
            </a:r>
            <a:r>
              <a:rPr lang="it-IT" dirty="0" smtClean="0"/>
              <a:t>come programmazione di consegne calendarizzate nell’agenda del registro elettronico </a:t>
            </a:r>
            <a:r>
              <a:rPr lang="it-IT" dirty="0" smtClean="0">
                <a:solidFill>
                  <a:srgbClr val="FF0000"/>
                </a:solidFill>
              </a:rPr>
              <a:t>A</a:t>
            </a:r>
          </a:p>
          <a:p>
            <a:pPr marL="514350" indent="-514350">
              <a:buFont typeface="+mj-lt"/>
              <a:buAutoNum type="arabicPeriod"/>
            </a:pP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6</a:t>
            </a:fld>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smtClean="0"/>
              <a:t>La scelta degli ambienti di lavoro</a:t>
            </a:r>
          </a:p>
          <a:p>
            <a:pPr>
              <a:buNone/>
            </a:pPr>
            <a:r>
              <a:rPr lang="it-IT" dirty="0" smtClean="0"/>
              <a:t>Premesso che l’Istituto ha come dotazione </a:t>
            </a:r>
            <a:r>
              <a:rPr lang="it-IT" i="1" dirty="0" smtClean="0"/>
              <a:t>G.Suite </a:t>
            </a:r>
            <a:r>
              <a:rPr lang="it-IT" i="1" dirty="0" smtClean="0"/>
              <a:t>for education</a:t>
            </a:r>
            <a:r>
              <a:rPr lang="it-IT" dirty="0" smtClean="0"/>
              <a:t> </a:t>
            </a:r>
            <a:r>
              <a:rPr lang="it-IT" dirty="0" smtClean="0"/>
              <a:t>e </a:t>
            </a:r>
            <a:r>
              <a:rPr lang="it-IT" i="1" dirty="0" smtClean="0"/>
              <a:t>Gogle classroom</a:t>
            </a:r>
            <a:r>
              <a:rPr lang="it-IT" dirty="0" smtClean="0"/>
              <a:t>, le mie personali scelte sono state le seguenti</a:t>
            </a:r>
          </a:p>
          <a:p>
            <a:r>
              <a:rPr lang="it-IT" dirty="0" smtClean="0">
                <a:solidFill>
                  <a:srgbClr val="FF0000"/>
                </a:solidFill>
              </a:rPr>
              <a:t>Registro elettronico: </a:t>
            </a:r>
            <a:r>
              <a:rPr lang="it-IT" dirty="0" smtClean="0"/>
              <a:t>area didattica e agenda</a:t>
            </a:r>
          </a:p>
          <a:p>
            <a:r>
              <a:rPr lang="it-IT" i="1" dirty="0" smtClean="0">
                <a:solidFill>
                  <a:srgbClr val="FF0000"/>
                </a:solidFill>
              </a:rPr>
              <a:t>Google </a:t>
            </a:r>
            <a:r>
              <a:rPr lang="it-IT" i="1" dirty="0" smtClean="0"/>
              <a:t>tool </a:t>
            </a:r>
            <a:r>
              <a:rPr lang="it-IT" dirty="0" smtClean="0"/>
              <a:t>di </a:t>
            </a:r>
            <a:r>
              <a:rPr lang="it-IT" i="1" dirty="0" smtClean="0"/>
              <a:t>google</a:t>
            </a:r>
            <a:r>
              <a:rPr lang="it-IT" dirty="0" smtClean="0"/>
              <a:t> per comunicazioni in </a:t>
            </a:r>
            <a:r>
              <a:rPr lang="it-IT" i="1" dirty="0" smtClean="0">
                <a:solidFill>
                  <a:srgbClr val="FF0000"/>
                </a:solidFill>
              </a:rPr>
              <a:t>Hangouts </a:t>
            </a:r>
            <a:r>
              <a:rPr lang="it-IT" i="1" dirty="0" smtClean="0">
                <a:solidFill>
                  <a:srgbClr val="FF0000"/>
                </a:solidFill>
              </a:rPr>
              <a:t>(Meet): </a:t>
            </a:r>
            <a:r>
              <a:rPr lang="it-IT" dirty="0" smtClean="0"/>
              <a:t>vi</a:t>
            </a:r>
            <a:r>
              <a:rPr lang="it-IT" dirty="0" smtClean="0"/>
              <a:t>deoconferenza</a:t>
            </a:r>
            <a:r>
              <a:rPr lang="it-IT" dirty="0" smtClean="0"/>
              <a:t>. Offre la possibilità di effettuare supporto per singoli (previo accordo col docente) oppure di effettuare lezioni in diretta all’intero gruppo classe</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7</a:t>
            </a:fld>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smtClean="0"/>
              <a:t>Lezioni con videochiamata interattiva</a:t>
            </a:r>
          </a:p>
          <a:p>
            <a:r>
              <a:rPr lang="it-IT" dirty="0" smtClean="0"/>
              <a:t>Si elencano a seguire alcuni software e applicazioni che consentono di effettuare videocollegamenti fra utenti utilizzando computer desktop (ambienti windows o Mac), computer portatili (windows o Mac), tablet, smartphone</a:t>
            </a:r>
          </a:p>
          <a:p>
            <a:r>
              <a:rPr lang="it-IT" dirty="0" smtClean="0"/>
              <a:t>E’ necessaria una connessione di alta qualità che possa consentire agevolmente il massiccio scambio di dati necessario alla connessione audi-video</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8</a:t>
            </a:fld>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5" name="Segnaposto contenuto 4"/>
          <p:cNvSpPr>
            <a:spLocks noGrp="1"/>
          </p:cNvSpPr>
          <p:nvPr>
            <p:ph idx="1"/>
          </p:nvPr>
        </p:nvSpPr>
        <p:spPr>
          <a:xfrm>
            <a:off x="457200" y="1600201"/>
            <a:ext cx="8229600" cy="748680"/>
          </a:xfrm>
        </p:spPr>
        <p:txBody>
          <a:bodyPr/>
          <a:lstStyle/>
          <a:p>
            <a:pPr>
              <a:buNone/>
            </a:pPr>
            <a:r>
              <a:rPr lang="it-IT" dirty="0" smtClean="0"/>
              <a:t>Connessione a internet per videochiamata</a:t>
            </a:r>
            <a:endParaRPr lang="it-IT" dirty="0"/>
          </a:p>
        </p:txBody>
      </p:sp>
      <p:pic>
        <p:nvPicPr>
          <p:cNvPr id="1027" name="Picture 3" descr="C:\Users\Vera\Desktop\1.jpeg"/>
          <p:cNvPicPr>
            <a:picLocks noChangeAspect="1" noChangeArrowheads="1"/>
          </p:cNvPicPr>
          <p:nvPr/>
        </p:nvPicPr>
        <p:blipFill>
          <a:blip r:embed="rId2" cstate="print"/>
          <a:srcRect/>
          <a:stretch>
            <a:fillRect/>
          </a:stretch>
        </p:blipFill>
        <p:spPr bwMode="auto">
          <a:xfrm>
            <a:off x="323527" y="2348880"/>
            <a:ext cx="8593815" cy="3816424"/>
          </a:xfrm>
          <a:prstGeom prst="rect">
            <a:avLst/>
          </a:prstGeom>
          <a:noFill/>
        </p:spPr>
      </p:pic>
      <p:sp>
        <p:nvSpPr>
          <p:cNvPr id="6" name="Segnaposto numero diapositiva 5"/>
          <p:cNvSpPr>
            <a:spLocks noGrp="1"/>
          </p:cNvSpPr>
          <p:nvPr>
            <p:ph type="sldNum" sz="quarter" idx="12"/>
          </p:nvPr>
        </p:nvSpPr>
        <p:spPr/>
        <p:txBody>
          <a:bodyPr/>
          <a:lstStyle/>
          <a:p>
            <a:fld id="{89409EEC-6D93-4447-B2EC-22B5F41D194B}" type="slidenum">
              <a:rPr lang="it-IT" smtClean="0"/>
              <a:pPr/>
              <a:t>9</a:t>
            </a:fld>
            <a:endParaRPr 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 una doverosa premessa introduttiva</a:t>
            </a:r>
            <a:endParaRPr lang="it-IT" dirty="0"/>
          </a:p>
        </p:txBody>
      </p:sp>
      <p:sp>
        <p:nvSpPr>
          <p:cNvPr id="3" name="Segnaposto contenuto 2"/>
          <p:cNvSpPr>
            <a:spLocks noGrp="1"/>
          </p:cNvSpPr>
          <p:nvPr>
            <p:ph idx="1"/>
          </p:nvPr>
        </p:nvSpPr>
        <p:spPr>
          <a:xfrm>
            <a:off x="457200" y="1600201"/>
            <a:ext cx="8229600" cy="604664"/>
          </a:xfrm>
        </p:spPr>
        <p:txBody>
          <a:bodyPr/>
          <a:lstStyle/>
          <a:p>
            <a:pPr>
              <a:buNone/>
            </a:pPr>
            <a:r>
              <a:rPr lang="it-IT" dirty="0" smtClean="0"/>
              <a:t>Software</a:t>
            </a:r>
            <a:endParaRPr lang="it-IT" dirty="0"/>
          </a:p>
        </p:txBody>
      </p:sp>
      <p:pic>
        <p:nvPicPr>
          <p:cNvPr id="2050" name="Picture 2" descr="C:\Users\Vera\Desktop\2.jpeg"/>
          <p:cNvPicPr>
            <a:picLocks noChangeAspect="1" noChangeArrowheads="1"/>
          </p:cNvPicPr>
          <p:nvPr/>
        </p:nvPicPr>
        <p:blipFill>
          <a:blip r:embed="rId2" cstate="print"/>
          <a:srcRect/>
          <a:stretch>
            <a:fillRect/>
          </a:stretch>
        </p:blipFill>
        <p:spPr bwMode="auto">
          <a:xfrm>
            <a:off x="395536" y="2348880"/>
            <a:ext cx="8514516" cy="4248472"/>
          </a:xfrm>
          <a:prstGeom prst="rect">
            <a:avLst/>
          </a:prstGeom>
          <a:noFill/>
        </p:spPr>
      </p:pic>
      <p:pic>
        <p:nvPicPr>
          <p:cNvPr id="5" name="Picture 2" descr="C:\Users\Vera\Desktop\2.jpeg"/>
          <p:cNvPicPr>
            <a:picLocks noChangeAspect="1" noChangeArrowheads="1"/>
          </p:cNvPicPr>
          <p:nvPr/>
        </p:nvPicPr>
        <p:blipFill>
          <a:blip r:embed="rId2" cstate="print"/>
          <a:srcRect/>
          <a:stretch>
            <a:fillRect/>
          </a:stretch>
        </p:blipFill>
        <p:spPr bwMode="auto">
          <a:xfrm>
            <a:off x="547936" y="2501280"/>
            <a:ext cx="8514516" cy="4248472"/>
          </a:xfrm>
          <a:prstGeom prst="rect">
            <a:avLst/>
          </a:prstGeom>
          <a:noFill/>
        </p:spPr>
      </p:pic>
      <p:sp>
        <p:nvSpPr>
          <p:cNvPr id="6" name="Segnaposto numero diapositiva 5"/>
          <p:cNvSpPr>
            <a:spLocks noGrp="1"/>
          </p:cNvSpPr>
          <p:nvPr>
            <p:ph type="sldNum" sz="quarter" idx="12"/>
          </p:nvPr>
        </p:nvSpPr>
        <p:spPr/>
        <p:txBody>
          <a:bodyPr/>
          <a:lstStyle/>
          <a:p>
            <a:fld id="{89409EEC-6D93-4447-B2EC-22B5F41D194B}" type="slidenum">
              <a:rPr lang="it-IT" smtClean="0"/>
              <a:pPr/>
              <a:t>10</a:t>
            </a:fld>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Attività didattica 1</a:t>
            </a:r>
            <a:br>
              <a:rPr lang="it-IT" dirty="0" smtClean="0"/>
            </a:br>
            <a:r>
              <a:rPr lang="it-IT" dirty="0" smtClean="0"/>
              <a:t> Esercizio e produzione</a:t>
            </a:r>
            <a:endParaRPr lang="it-IT" dirty="0"/>
          </a:p>
        </p:txBody>
      </p:sp>
      <p:sp>
        <p:nvSpPr>
          <p:cNvPr id="3" name="Segnaposto contenuto 2"/>
          <p:cNvSpPr>
            <a:spLocks noGrp="1"/>
          </p:cNvSpPr>
          <p:nvPr>
            <p:ph idx="1"/>
          </p:nvPr>
        </p:nvSpPr>
        <p:spPr>
          <a:xfrm>
            <a:off x="457200" y="1600201"/>
            <a:ext cx="8147248" cy="1036711"/>
          </a:xfrm>
        </p:spPr>
        <p:txBody>
          <a:bodyPr>
            <a:normAutofit fontScale="55000" lnSpcReduction="20000"/>
          </a:bodyPr>
          <a:lstStyle/>
          <a:p>
            <a:pPr>
              <a:buNone/>
            </a:pPr>
            <a:r>
              <a:rPr lang="it-IT" dirty="0" smtClean="0"/>
              <a:t>Realizzazione di un basso d’armonia- modalità asincrona</a:t>
            </a:r>
          </a:p>
          <a:p>
            <a:r>
              <a:rPr lang="it-IT" dirty="0" smtClean="0"/>
              <a:t>Il docente calendarizza una consegna, in questo caso un basso, sul registro  elettronico in adozione nel proprio istituto come potete osservare nell’immagine</a:t>
            </a:r>
            <a:endParaRPr lang="it-IT" dirty="0"/>
          </a:p>
        </p:txBody>
      </p:sp>
      <p:sp>
        <p:nvSpPr>
          <p:cNvPr id="4" name="CasellaDiTesto 3"/>
          <p:cNvSpPr txBox="1"/>
          <p:nvPr/>
        </p:nvSpPr>
        <p:spPr>
          <a:xfrm>
            <a:off x="2987824" y="3789040"/>
            <a:ext cx="184731" cy="369332"/>
          </a:xfrm>
          <a:prstGeom prst="rect">
            <a:avLst/>
          </a:prstGeom>
          <a:noFill/>
        </p:spPr>
        <p:txBody>
          <a:bodyPr wrap="none" rtlCol="0">
            <a:spAutoFit/>
          </a:bodyPr>
          <a:lstStyle/>
          <a:p>
            <a:endParaRPr lang="it-IT" dirty="0"/>
          </a:p>
        </p:txBody>
      </p:sp>
      <p:pic>
        <p:nvPicPr>
          <p:cNvPr id="1028" name="Picture 4" descr="C:\Users\Vera\Desktop\Cattura 1.PNG"/>
          <p:cNvPicPr>
            <a:picLocks noChangeAspect="1" noChangeArrowheads="1"/>
          </p:cNvPicPr>
          <p:nvPr/>
        </p:nvPicPr>
        <p:blipFill>
          <a:blip r:embed="rId2" cstate="print"/>
          <a:srcRect/>
          <a:stretch>
            <a:fillRect/>
          </a:stretch>
        </p:blipFill>
        <p:spPr bwMode="auto">
          <a:xfrm>
            <a:off x="251520" y="2420887"/>
            <a:ext cx="8640960" cy="4437113"/>
          </a:xfrm>
          <a:prstGeom prst="rect">
            <a:avLst/>
          </a:prstGeom>
          <a:noFill/>
        </p:spPr>
      </p:pic>
      <p:sp>
        <p:nvSpPr>
          <p:cNvPr id="6" name="Segnaposto numero diapositiva 5"/>
          <p:cNvSpPr>
            <a:spLocks noGrp="1"/>
          </p:cNvSpPr>
          <p:nvPr>
            <p:ph type="sldNum" sz="quarter" idx="12"/>
          </p:nvPr>
        </p:nvSpPr>
        <p:spPr/>
        <p:txBody>
          <a:bodyPr/>
          <a:lstStyle/>
          <a:p>
            <a:fld id="{89409EEC-6D93-4447-B2EC-22B5F41D194B}" type="slidenum">
              <a:rPr lang="it-IT" smtClean="0"/>
              <a:pPr/>
              <a:t>11</a:t>
            </a:fld>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Attivtà didattica 1</a:t>
            </a:r>
            <a:endParaRPr lang="it-IT" dirty="0"/>
          </a:p>
        </p:txBody>
      </p:sp>
      <p:sp>
        <p:nvSpPr>
          <p:cNvPr id="3" name="Segnaposto contenuto 2"/>
          <p:cNvSpPr>
            <a:spLocks noGrp="1"/>
          </p:cNvSpPr>
          <p:nvPr>
            <p:ph idx="1"/>
          </p:nvPr>
        </p:nvSpPr>
        <p:spPr>
          <a:xfrm>
            <a:off x="457200" y="1600201"/>
            <a:ext cx="8229600" cy="1180728"/>
          </a:xfrm>
        </p:spPr>
        <p:txBody>
          <a:bodyPr>
            <a:normAutofit fontScale="85000" lnSpcReduction="20000"/>
          </a:bodyPr>
          <a:lstStyle/>
          <a:p>
            <a:r>
              <a:rPr lang="it-IT" dirty="0" smtClean="0"/>
              <a:t>Gli studenti troveranno il basso da realizzare nell’apposita </a:t>
            </a:r>
            <a:r>
              <a:rPr lang="it-IT" i="1" dirty="0" smtClean="0"/>
              <a:t>repository</a:t>
            </a:r>
            <a:r>
              <a:rPr lang="it-IT" dirty="0" smtClean="0"/>
              <a:t> del registro elettronico nella sezione contrassegnata “didattica”</a:t>
            </a:r>
            <a:endParaRPr lang="it-IT" dirty="0"/>
          </a:p>
        </p:txBody>
      </p:sp>
      <p:pic>
        <p:nvPicPr>
          <p:cNvPr id="4098" name="Picture 2" descr="C:\Users\Vera\Desktop\Cattura 4.PNG"/>
          <p:cNvPicPr>
            <a:picLocks noChangeAspect="1" noChangeArrowheads="1"/>
          </p:cNvPicPr>
          <p:nvPr/>
        </p:nvPicPr>
        <p:blipFill>
          <a:blip r:embed="rId2" cstate="print"/>
          <a:srcRect/>
          <a:stretch>
            <a:fillRect/>
          </a:stretch>
        </p:blipFill>
        <p:spPr bwMode="auto">
          <a:xfrm>
            <a:off x="467544" y="2924944"/>
            <a:ext cx="8121551" cy="3728498"/>
          </a:xfrm>
          <a:prstGeom prst="rect">
            <a:avLst/>
          </a:prstGeom>
          <a:noFill/>
        </p:spPr>
      </p:pic>
      <p:sp>
        <p:nvSpPr>
          <p:cNvPr id="5" name="Segnaposto numero diapositiva 4"/>
          <p:cNvSpPr>
            <a:spLocks noGrp="1"/>
          </p:cNvSpPr>
          <p:nvPr>
            <p:ph type="sldNum" sz="quarter" idx="12"/>
          </p:nvPr>
        </p:nvSpPr>
        <p:spPr/>
        <p:txBody>
          <a:bodyPr/>
          <a:lstStyle/>
          <a:p>
            <a:fld id="{89409EEC-6D93-4447-B2EC-22B5F41D194B}" type="slidenum">
              <a:rPr lang="it-IT" smtClean="0"/>
              <a:pPr/>
              <a:t>12</a:t>
            </a:fld>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1 </a:t>
            </a:r>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Per la realizzazione dell’esperienza gli studenti si avvalgono</a:t>
            </a:r>
          </a:p>
          <a:p>
            <a:r>
              <a:rPr lang="it-IT" dirty="0" smtClean="0"/>
              <a:t>setting informatico personalizzato che consta di una postazione Pc con relativo software di notazione musicale, nel nostro caso “Musescore” (con libera licenza) in quanto sufficientemente avanzato per questo genere di elaborazioni</a:t>
            </a:r>
          </a:p>
          <a:p>
            <a:r>
              <a:rPr lang="it-IT" dirty="0" smtClean="0"/>
              <a:t>Collegamento di rete</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13</a:t>
            </a:fld>
            <a:endParaRPr lang="it-I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1 </a:t>
            </a:r>
            <a:endParaRPr lang="it-IT" dirty="0"/>
          </a:p>
        </p:txBody>
      </p:sp>
      <p:sp>
        <p:nvSpPr>
          <p:cNvPr id="3" name="Segnaposto contenuto 2"/>
          <p:cNvSpPr>
            <a:spLocks noGrp="1"/>
          </p:cNvSpPr>
          <p:nvPr>
            <p:ph idx="1"/>
          </p:nvPr>
        </p:nvSpPr>
        <p:spPr/>
        <p:txBody>
          <a:bodyPr/>
          <a:lstStyle/>
          <a:p>
            <a:pPr>
              <a:buNone/>
            </a:pPr>
            <a:r>
              <a:rPr lang="it-IT" dirty="0" smtClean="0"/>
              <a:t>Nel lasso di tempo  intercorso fra la somministrazione della consegna (il basso d’armonia) e il ritiro della stessa, per alcuni studenti </a:t>
            </a:r>
            <a:r>
              <a:rPr lang="it-IT" dirty="0" smtClean="0"/>
              <a:t>potrebbe rendersi</a:t>
            </a:r>
            <a:r>
              <a:rPr lang="it-IT" dirty="0" smtClean="0"/>
              <a:t> </a:t>
            </a:r>
            <a:r>
              <a:rPr lang="it-IT" dirty="0" smtClean="0"/>
              <a:t>necessario un incontro chiarificatore su </a:t>
            </a:r>
            <a:r>
              <a:rPr lang="it-IT" dirty="0" smtClean="0"/>
              <a:t>eventuali</a:t>
            </a:r>
            <a:r>
              <a:rPr lang="it-IT" dirty="0" smtClean="0"/>
              <a:t> </a:t>
            </a:r>
            <a:r>
              <a:rPr lang="it-IT" dirty="0" smtClean="0"/>
              <a:t>criticità incontrate nel corso dell’elaborazione assegnata. La strada da </a:t>
            </a:r>
            <a:r>
              <a:rPr lang="it-IT" dirty="0" smtClean="0"/>
              <a:t>scegliere</a:t>
            </a:r>
            <a:r>
              <a:rPr lang="it-IT" dirty="0" smtClean="0"/>
              <a:t> può essere </a:t>
            </a:r>
            <a:r>
              <a:rPr lang="it-IT" dirty="0" smtClean="0"/>
              <a:t>quella della videoconfrenza.</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14</a:t>
            </a:fld>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1 </a:t>
            </a:r>
            <a:endParaRPr lang="it-IT" dirty="0"/>
          </a:p>
        </p:txBody>
      </p:sp>
      <p:sp>
        <p:nvSpPr>
          <p:cNvPr id="3" name="Segnaposto contenuto 2"/>
          <p:cNvSpPr>
            <a:spLocks noGrp="1"/>
          </p:cNvSpPr>
          <p:nvPr>
            <p:ph idx="1"/>
          </p:nvPr>
        </p:nvSpPr>
        <p:spPr/>
        <p:txBody>
          <a:bodyPr/>
          <a:lstStyle/>
          <a:p>
            <a:r>
              <a:rPr lang="it-IT" dirty="0" smtClean="0"/>
              <a:t>Si </a:t>
            </a:r>
            <a:r>
              <a:rPr lang="it-IT" dirty="0" smtClean="0"/>
              <a:t> tratta </a:t>
            </a:r>
            <a:r>
              <a:rPr lang="it-IT" dirty="0" smtClean="0"/>
              <a:t>dunque di calendarizzare un incontro </a:t>
            </a:r>
            <a:r>
              <a:rPr lang="it-IT" dirty="0" smtClean="0"/>
              <a:t>cui possano </a:t>
            </a:r>
            <a:r>
              <a:rPr lang="it-IT" dirty="0" smtClean="0"/>
              <a:t>prendere parte preferibilmente tutti gli studenti della classe</a:t>
            </a:r>
          </a:p>
          <a:p>
            <a:r>
              <a:rPr lang="it-IT" dirty="0" smtClean="0"/>
              <a:t>La piattaforma da me prescelta per tale </a:t>
            </a:r>
            <a:r>
              <a:rPr lang="it-IT" dirty="0" smtClean="0"/>
              <a:t>esigenza</a:t>
            </a:r>
            <a:r>
              <a:rPr lang="it-IT" dirty="0" smtClean="0"/>
              <a:t> </a:t>
            </a:r>
            <a:r>
              <a:rPr lang="it-IT" dirty="0" smtClean="0"/>
              <a:t>è </a:t>
            </a:r>
            <a:r>
              <a:rPr lang="it-IT" i="1" dirty="0" smtClean="0"/>
              <a:t>Google hangouts (meet) </a:t>
            </a:r>
            <a:r>
              <a:rPr lang="it-IT" dirty="0" smtClean="0"/>
              <a:t>e la caratteristica di tale attività è quella che abbiamo definito in premessa come S-VC, ovvero attività sincrona in video conferenza</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15</a:t>
            </a:fld>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1 </a:t>
            </a:r>
            <a:endParaRPr lang="it-IT" dirty="0"/>
          </a:p>
        </p:txBody>
      </p:sp>
      <p:sp>
        <p:nvSpPr>
          <p:cNvPr id="3" name="Segnaposto contenuto 2"/>
          <p:cNvSpPr>
            <a:spLocks noGrp="1"/>
          </p:cNvSpPr>
          <p:nvPr>
            <p:ph idx="1"/>
          </p:nvPr>
        </p:nvSpPr>
        <p:spPr>
          <a:xfrm>
            <a:off x="457200" y="1600201"/>
            <a:ext cx="8229600" cy="820687"/>
          </a:xfrm>
        </p:spPr>
        <p:txBody>
          <a:bodyPr>
            <a:normAutofit fontScale="77500" lnSpcReduction="20000"/>
          </a:bodyPr>
          <a:lstStyle/>
          <a:p>
            <a:pPr>
              <a:buNone/>
            </a:pPr>
            <a:r>
              <a:rPr lang="it-IT" dirty="0" smtClean="0"/>
              <a:t>Come calendarizzare e organizzare l’Hengouts</a:t>
            </a:r>
          </a:p>
          <a:p>
            <a:r>
              <a:rPr lang="it-IT" dirty="0" smtClean="0"/>
              <a:t>Entrando in google meet appare questa videata</a:t>
            </a:r>
            <a:endParaRPr lang="it-IT" dirty="0"/>
          </a:p>
        </p:txBody>
      </p:sp>
      <p:pic>
        <p:nvPicPr>
          <p:cNvPr id="2050" name="Picture 2" descr="C:\Users\Vera\Desktop\Cattura2.PNG"/>
          <p:cNvPicPr>
            <a:picLocks noChangeAspect="1" noChangeArrowheads="1"/>
          </p:cNvPicPr>
          <p:nvPr/>
        </p:nvPicPr>
        <p:blipFill>
          <a:blip r:embed="rId2" cstate="print"/>
          <a:srcRect/>
          <a:stretch>
            <a:fillRect/>
          </a:stretch>
        </p:blipFill>
        <p:spPr bwMode="auto">
          <a:xfrm>
            <a:off x="971600" y="2636912"/>
            <a:ext cx="7211020" cy="3862621"/>
          </a:xfrm>
          <a:prstGeom prst="rect">
            <a:avLst/>
          </a:prstGeom>
          <a:noFill/>
        </p:spPr>
      </p:pic>
      <p:sp>
        <p:nvSpPr>
          <p:cNvPr id="5" name="Segnaposto numero diapositiva 4"/>
          <p:cNvSpPr>
            <a:spLocks noGrp="1"/>
          </p:cNvSpPr>
          <p:nvPr>
            <p:ph type="sldNum" sz="quarter" idx="12"/>
          </p:nvPr>
        </p:nvSpPr>
        <p:spPr/>
        <p:txBody>
          <a:bodyPr/>
          <a:lstStyle/>
          <a:p>
            <a:fld id="{89409EEC-6D93-4447-B2EC-22B5F41D194B}" type="slidenum">
              <a:rPr lang="it-IT" smtClean="0"/>
              <a:pPr/>
              <a:t>16</a:t>
            </a:fld>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1</a:t>
            </a:r>
            <a:endParaRPr lang="it-IT" dirty="0"/>
          </a:p>
        </p:txBody>
      </p:sp>
      <p:sp>
        <p:nvSpPr>
          <p:cNvPr id="3" name="Segnaposto contenuto 2"/>
          <p:cNvSpPr>
            <a:spLocks noGrp="1"/>
          </p:cNvSpPr>
          <p:nvPr>
            <p:ph idx="1"/>
          </p:nvPr>
        </p:nvSpPr>
        <p:spPr/>
        <p:txBody>
          <a:bodyPr>
            <a:normAutofit lnSpcReduction="10000"/>
          </a:bodyPr>
          <a:lstStyle/>
          <a:p>
            <a:r>
              <a:rPr lang="it-IT" dirty="0" smtClean="0"/>
              <a:t>La finestra che appare in sovrapposizione all’immagine è molto importante perchè contiene l’</a:t>
            </a:r>
            <a:r>
              <a:rPr lang="it-IT" i="1" dirty="0" smtClean="0"/>
              <a:t>url</a:t>
            </a:r>
            <a:r>
              <a:rPr lang="it-IT" dirty="0" smtClean="0"/>
              <a:t> di collegamento alla videoconferenza</a:t>
            </a:r>
          </a:p>
          <a:p>
            <a:r>
              <a:rPr lang="it-IT" dirty="0" smtClean="0"/>
              <a:t>Questo dovrà essere condiviso con tutti gli studenti in modo che il tale giorno alla tale ora tutta la classe sia collegata in </a:t>
            </a:r>
            <a:r>
              <a:rPr lang="it-IT" i="1" dirty="0" smtClean="0"/>
              <a:t>Hengouts</a:t>
            </a:r>
          </a:p>
          <a:p>
            <a:r>
              <a:rPr lang="it-IT" dirty="0" smtClean="0"/>
              <a:t>L’indirizzo viene così condiviso sul registro elettronico come nell’immagine che segue</a:t>
            </a:r>
          </a:p>
          <a:p>
            <a:endParaRPr lang="it-IT" i="1"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17</a:t>
            </a:fld>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1</a:t>
            </a:r>
            <a:endParaRPr lang="it-IT" dirty="0"/>
          </a:p>
        </p:txBody>
      </p:sp>
      <p:pic>
        <p:nvPicPr>
          <p:cNvPr id="3074" name="Picture 2" descr="C:\Users\Vera\Desktop\Cattura 3.PNG"/>
          <p:cNvPicPr>
            <a:picLocks noGrp="1" noChangeAspect="1" noChangeArrowheads="1"/>
          </p:cNvPicPr>
          <p:nvPr>
            <p:ph idx="1"/>
          </p:nvPr>
        </p:nvPicPr>
        <p:blipFill>
          <a:blip r:embed="rId2" cstate="print"/>
          <a:srcRect/>
          <a:stretch>
            <a:fillRect/>
          </a:stretch>
        </p:blipFill>
        <p:spPr bwMode="auto">
          <a:xfrm>
            <a:off x="251520" y="1268760"/>
            <a:ext cx="8623740" cy="4320480"/>
          </a:xfrm>
          <a:prstGeom prst="rect">
            <a:avLst/>
          </a:prstGeom>
          <a:noFill/>
        </p:spPr>
      </p:pic>
      <p:sp>
        <p:nvSpPr>
          <p:cNvPr id="4" name="Segnaposto numero diapositiva 3"/>
          <p:cNvSpPr>
            <a:spLocks noGrp="1"/>
          </p:cNvSpPr>
          <p:nvPr>
            <p:ph type="sldNum" sz="quarter" idx="12"/>
          </p:nvPr>
        </p:nvSpPr>
        <p:spPr/>
        <p:txBody>
          <a:bodyPr/>
          <a:lstStyle/>
          <a:p>
            <a:fld id="{89409EEC-6D93-4447-B2EC-22B5F41D194B}" type="slidenum">
              <a:rPr lang="it-IT" smtClean="0"/>
              <a:pPr/>
              <a:t>18</a:t>
            </a:fld>
            <a:endParaRPr lang="it-I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normAutofit/>
          </a:bodyPr>
          <a:lstStyle/>
          <a:p>
            <a:pPr>
              <a:buNone/>
            </a:pPr>
            <a:r>
              <a:rPr lang="it-IT" dirty="0" smtClean="0"/>
              <a:t>A questo punto si apre un mondo, in quanto le modalità realizzative e gli approcci pedagogico-didattici possono essere molteplici per cui gli </a:t>
            </a:r>
            <a:r>
              <a:rPr lang="it-IT" i="1" dirty="0" smtClean="0"/>
              <a:t>step</a:t>
            </a:r>
            <a:r>
              <a:rPr lang="it-IT" dirty="0" smtClean="0"/>
              <a:t>, in sintesi, possono essere qui sintetizzati in tre fasi</a:t>
            </a:r>
          </a:p>
          <a:p>
            <a:r>
              <a:rPr lang="it-IT" dirty="0" smtClean="0"/>
              <a:t>Acquisizione degli elaborati</a:t>
            </a:r>
          </a:p>
          <a:p>
            <a:r>
              <a:rPr lang="it-IT" dirty="0" smtClean="0"/>
              <a:t>Modalità per la correzione</a:t>
            </a:r>
          </a:p>
          <a:p>
            <a:r>
              <a:rPr lang="it-IT" dirty="0" smtClean="0"/>
              <a:t>Modalità per la restituzione </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19</a:t>
            </a:fld>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Acquisizione degli elaborati</a:t>
            </a:r>
          </a:p>
          <a:p>
            <a:r>
              <a:rPr lang="it-IT" dirty="0" smtClean="0"/>
              <a:t>Nel nostro caso, diversamente da alcuni colleghi che hanno scelto </a:t>
            </a:r>
            <a:r>
              <a:rPr lang="it-IT" i="1" dirty="0" smtClean="0"/>
              <a:t>classroom</a:t>
            </a:r>
            <a:r>
              <a:rPr lang="it-IT" dirty="0" smtClean="0"/>
              <a:t> come supporto, la scelta è caduta sulla mail istituzionale</a:t>
            </a:r>
          </a:p>
          <a:p>
            <a:r>
              <a:rPr lang="it-IT" dirty="0" smtClean="0"/>
              <a:t>Gli elaborati arrivano dunque via </a:t>
            </a:r>
            <a:r>
              <a:rPr lang="it-IT" i="1" dirty="0" smtClean="0"/>
              <a:t>mail</a:t>
            </a:r>
            <a:r>
              <a:rPr lang="it-IT" dirty="0" smtClean="0"/>
              <a:t> e le modalità per la  correzione variano conseguentemente a seconda del supporto con cui vengono restituiti</a:t>
            </a:r>
          </a:p>
          <a:p>
            <a:pPr>
              <a:buNone/>
            </a:pPr>
            <a:endParaRPr lang="it-IT" dirty="0" smtClean="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20</a:t>
            </a:fld>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lstStyle/>
          <a:p>
            <a:pPr>
              <a:buNone/>
            </a:pPr>
            <a:r>
              <a:rPr lang="it-IT" dirty="0" smtClean="0"/>
              <a:t>Modalità per la correzione</a:t>
            </a:r>
          </a:p>
          <a:p>
            <a:pPr>
              <a:buNone/>
            </a:pPr>
            <a:r>
              <a:rPr lang="it-IT" dirty="0" smtClean="0"/>
              <a:t>Per quanto il mio consiglio agli studenti sia quello di utilizzare per le esercitazioni di armonia il software “Musescore”, ma non è questa la sede per descriverne e discuterne le peculiarità, le consegne possono essere veicolate attraverso  svariati formati</a:t>
            </a:r>
          </a:p>
        </p:txBody>
      </p:sp>
      <p:sp>
        <p:nvSpPr>
          <p:cNvPr id="4" name="Segnaposto numero diapositiva 3"/>
          <p:cNvSpPr>
            <a:spLocks noGrp="1"/>
          </p:cNvSpPr>
          <p:nvPr>
            <p:ph type="sldNum" sz="quarter" idx="12"/>
          </p:nvPr>
        </p:nvSpPr>
        <p:spPr/>
        <p:txBody>
          <a:bodyPr/>
          <a:lstStyle/>
          <a:p>
            <a:fld id="{89409EEC-6D93-4447-B2EC-22B5F41D194B}" type="slidenum">
              <a:rPr lang="it-IT" smtClean="0"/>
              <a:pPr/>
              <a:t>21</a:t>
            </a:fld>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normAutofit fontScale="92500"/>
          </a:bodyPr>
          <a:lstStyle/>
          <a:p>
            <a:pPr>
              <a:buNone/>
            </a:pPr>
            <a:r>
              <a:rPr lang="it-IT" dirty="0" smtClean="0"/>
              <a:t>Modalità per la correzione</a:t>
            </a:r>
          </a:p>
          <a:p>
            <a:r>
              <a:rPr lang="it-IT" dirty="0" smtClean="0"/>
              <a:t>Il </a:t>
            </a:r>
            <a:r>
              <a:rPr lang="it-IT" i="1" dirty="0" smtClean="0"/>
              <a:t>file</a:t>
            </a:r>
            <a:r>
              <a:rPr lang="it-IT" dirty="0" smtClean="0"/>
              <a:t> può arrivare nel formato </a:t>
            </a:r>
            <a:r>
              <a:rPr lang="it-IT" i="1" dirty="0" smtClean="0"/>
              <a:t>.mscz</a:t>
            </a:r>
            <a:r>
              <a:rPr lang="it-IT" dirty="0" smtClean="0"/>
              <a:t>, in tal caso può essere messo in esecuzione, quindi ascoltato, e corretto modificando l’armonizzazione direttamente sul </a:t>
            </a:r>
            <a:r>
              <a:rPr lang="it-IT" i="1" dirty="0" smtClean="0"/>
              <a:t>file</a:t>
            </a:r>
            <a:r>
              <a:rPr lang="it-IT" dirty="0" smtClean="0"/>
              <a:t> stesso con relativa annotazioni e commenti rispetto alla natura e </a:t>
            </a:r>
            <a:r>
              <a:rPr lang="it-IT" dirty="0" smtClean="0"/>
              <a:t>alle tipologie </a:t>
            </a:r>
            <a:r>
              <a:rPr lang="it-IT" dirty="0" smtClean="0"/>
              <a:t>delle criticità riscontrate</a:t>
            </a:r>
          </a:p>
          <a:p>
            <a:r>
              <a:rPr lang="it-IT" dirty="0" smtClean="0"/>
              <a:t>Il file così rettificato può essere rispedito (quasi in tempo reale) allo studente</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22</a:t>
            </a:fld>
            <a:endParaRPr lang="it-I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a:xfrm>
            <a:off x="457200" y="1600201"/>
            <a:ext cx="8229600" cy="604664"/>
          </a:xfrm>
        </p:spPr>
        <p:txBody>
          <a:bodyPr>
            <a:normAutofit fontScale="62500" lnSpcReduction="20000"/>
          </a:bodyPr>
          <a:lstStyle/>
          <a:p>
            <a:r>
              <a:rPr lang="it-IT" dirty="0" smtClean="0"/>
              <a:t>Es.1, restituzione con alcune annotazioni effettuate direttamente sul basso da rispedire una volta terminata la correzione</a:t>
            </a:r>
          </a:p>
          <a:p>
            <a:pPr>
              <a:buNone/>
            </a:pPr>
            <a:endParaRPr lang="it-IT" dirty="0"/>
          </a:p>
        </p:txBody>
      </p:sp>
      <p:pic>
        <p:nvPicPr>
          <p:cNvPr id="1028" name="Picture 4"/>
          <p:cNvPicPr>
            <a:picLocks noChangeAspect="1" noChangeArrowheads="1"/>
          </p:cNvPicPr>
          <p:nvPr/>
        </p:nvPicPr>
        <p:blipFill>
          <a:blip r:embed="rId2" cstate="print"/>
          <a:srcRect/>
          <a:stretch>
            <a:fillRect/>
          </a:stretch>
        </p:blipFill>
        <p:spPr bwMode="auto">
          <a:xfrm>
            <a:off x="1619672" y="2132856"/>
            <a:ext cx="5886450" cy="4552950"/>
          </a:xfrm>
          <a:prstGeom prst="rect">
            <a:avLst/>
          </a:prstGeom>
          <a:noFill/>
          <a:ln w="9525">
            <a:noFill/>
            <a:miter lim="800000"/>
            <a:headEnd/>
            <a:tailEnd/>
          </a:ln>
        </p:spPr>
      </p:pic>
      <p:sp>
        <p:nvSpPr>
          <p:cNvPr id="5" name="Segnaposto numero diapositiva 4"/>
          <p:cNvSpPr>
            <a:spLocks noGrp="1"/>
          </p:cNvSpPr>
          <p:nvPr>
            <p:ph type="sldNum" sz="quarter" idx="12"/>
          </p:nvPr>
        </p:nvSpPr>
        <p:spPr/>
        <p:txBody>
          <a:bodyPr/>
          <a:lstStyle/>
          <a:p>
            <a:fld id="{89409EEC-6D93-4447-B2EC-22B5F41D194B}" type="slidenum">
              <a:rPr lang="it-IT" smtClean="0"/>
              <a:pPr/>
              <a:t>23</a:t>
            </a:fld>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a:xfrm>
            <a:off x="467544" y="1196752"/>
            <a:ext cx="8229600" cy="676671"/>
          </a:xfrm>
        </p:spPr>
        <p:txBody>
          <a:bodyPr>
            <a:normAutofit fontScale="70000" lnSpcReduction="20000"/>
          </a:bodyPr>
          <a:lstStyle/>
          <a:p>
            <a:r>
              <a:rPr lang="it-IT" dirty="0" smtClean="0"/>
              <a:t>Es. 2, basso spedito in modalità .jpeg. In questo caso alcune annotazioni sono state poste sulla stampa del documento</a:t>
            </a:r>
            <a:endParaRPr lang="it-IT" dirty="0"/>
          </a:p>
        </p:txBody>
      </p:sp>
      <p:pic>
        <p:nvPicPr>
          <p:cNvPr id="2051" name="Picture 3" descr="C:\Users\Vera\Desktop\Webinar INDIRE\basso realizzato da studente.jpeg"/>
          <p:cNvPicPr>
            <a:picLocks noChangeAspect="1" noChangeArrowheads="1"/>
          </p:cNvPicPr>
          <p:nvPr/>
        </p:nvPicPr>
        <p:blipFill>
          <a:blip r:embed="rId2" cstate="print"/>
          <a:srcRect/>
          <a:stretch>
            <a:fillRect/>
          </a:stretch>
        </p:blipFill>
        <p:spPr bwMode="auto">
          <a:xfrm>
            <a:off x="1907704" y="1772816"/>
            <a:ext cx="5256584" cy="4890578"/>
          </a:xfrm>
          <a:prstGeom prst="rect">
            <a:avLst/>
          </a:prstGeom>
          <a:noFill/>
        </p:spPr>
      </p:pic>
      <p:sp>
        <p:nvSpPr>
          <p:cNvPr id="5" name="Segnaposto numero diapositiva 4"/>
          <p:cNvSpPr>
            <a:spLocks noGrp="1"/>
          </p:cNvSpPr>
          <p:nvPr>
            <p:ph type="sldNum" sz="quarter" idx="12"/>
          </p:nvPr>
        </p:nvSpPr>
        <p:spPr/>
        <p:txBody>
          <a:bodyPr/>
          <a:lstStyle/>
          <a:p>
            <a:fld id="{89409EEC-6D93-4447-B2EC-22B5F41D194B}" type="slidenum">
              <a:rPr lang="it-IT" smtClean="0"/>
              <a:pPr/>
              <a:t>24</a:t>
            </a:fld>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a:xfrm>
            <a:off x="457200" y="1600201"/>
            <a:ext cx="8229600" cy="532655"/>
          </a:xfrm>
        </p:spPr>
        <p:txBody>
          <a:bodyPr>
            <a:normAutofit fontScale="55000" lnSpcReduction="20000"/>
          </a:bodyPr>
          <a:lstStyle/>
          <a:p>
            <a:r>
              <a:rPr lang="it-IT" dirty="0" smtClean="0"/>
              <a:t>Es.3, basso spedito in modalità .jpeg senza l’utilizzo del software (ancora da correggere) </a:t>
            </a:r>
            <a:endParaRPr lang="it-IT" dirty="0"/>
          </a:p>
        </p:txBody>
      </p:sp>
      <p:pic>
        <p:nvPicPr>
          <p:cNvPr id="3074" name="Picture 2" descr="C:\Users\Vera\Desktop\Webinar INDIRE\image-02-03-20-06-27.jpeg"/>
          <p:cNvPicPr>
            <a:picLocks noChangeAspect="1" noChangeArrowheads="1"/>
          </p:cNvPicPr>
          <p:nvPr/>
        </p:nvPicPr>
        <p:blipFill>
          <a:blip r:embed="rId2" cstate="print"/>
          <a:srcRect/>
          <a:stretch>
            <a:fillRect/>
          </a:stretch>
        </p:blipFill>
        <p:spPr bwMode="auto">
          <a:xfrm>
            <a:off x="539552" y="2132856"/>
            <a:ext cx="7812360" cy="3903984"/>
          </a:xfrm>
          <a:prstGeom prst="rect">
            <a:avLst/>
          </a:prstGeom>
          <a:noFill/>
        </p:spPr>
      </p:pic>
      <p:sp>
        <p:nvSpPr>
          <p:cNvPr id="5" name="Segnaposto numero diapositiva 4"/>
          <p:cNvSpPr>
            <a:spLocks noGrp="1"/>
          </p:cNvSpPr>
          <p:nvPr>
            <p:ph type="sldNum" sz="quarter" idx="12"/>
          </p:nvPr>
        </p:nvSpPr>
        <p:spPr/>
        <p:txBody>
          <a:bodyPr/>
          <a:lstStyle/>
          <a:p>
            <a:fld id="{89409EEC-6D93-4447-B2EC-22B5F41D194B}" type="slidenum">
              <a:rPr lang="it-IT" smtClean="0"/>
              <a:pPr/>
              <a:t>25</a:t>
            </a:fld>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a:xfrm>
            <a:off x="323528" y="1196752"/>
            <a:ext cx="8229600" cy="532656"/>
          </a:xfrm>
        </p:spPr>
        <p:txBody>
          <a:bodyPr>
            <a:normAutofit fontScale="55000" lnSpcReduction="20000"/>
          </a:bodyPr>
          <a:lstStyle/>
          <a:p>
            <a:r>
              <a:rPr lang="it-IT" dirty="0" smtClean="0"/>
              <a:t>Es.4, basso fotografato direttamente dal monitor del PC  (qualcuno anche mediante cellulare) e spedito via mail</a:t>
            </a:r>
            <a:endParaRPr lang="it-IT" dirty="0"/>
          </a:p>
        </p:txBody>
      </p:sp>
      <p:pic>
        <p:nvPicPr>
          <p:cNvPr id="1026" name="Picture 2" descr="C:\Users\Vera\Desktop\Webinar INDIRE\Cattura5.PNG"/>
          <p:cNvPicPr>
            <a:picLocks noChangeAspect="1" noChangeArrowheads="1"/>
          </p:cNvPicPr>
          <p:nvPr/>
        </p:nvPicPr>
        <p:blipFill>
          <a:blip r:embed="rId2" cstate="print"/>
          <a:srcRect/>
          <a:stretch>
            <a:fillRect/>
          </a:stretch>
        </p:blipFill>
        <p:spPr bwMode="auto">
          <a:xfrm>
            <a:off x="971600" y="1844824"/>
            <a:ext cx="7272808" cy="4787071"/>
          </a:xfrm>
          <a:prstGeom prst="rect">
            <a:avLst/>
          </a:prstGeom>
          <a:noFill/>
        </p:spPr>
      </p:pic>
      <p:sp>
        <p:nvSpPr>
          <p:cNvPr id="5" name="Segnaposto numero diapositiva 4"/>
          <p:cNvSpPr>
            <a:spLocks noGrp="1"/>
          </p:cNvSpPr>
          <p:nvPr>
            <p:ph type="sldNum" sz="quarter" idx="12"/>
          </p:nvPr>
        </p:nvSpPr>
        <p:spPr/>
        <p:txBody>
          <a:bodyPr/>
          <a:lstStyle/>
          <a:p>
            <a:fld id="{89409EEC-6D93-4447-B2EC-22B5F41D194B}" type="slidenum">
              <a:rPr lang="it-IT" smtClean="0"/>
              <a:pPr/>
              <a:t>26</a:t>
            </a:fld>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lstStyle/>
          <a:p>
            <a:pPr>
              <a:buNone/>
            </a:pPr>
            <a:r>
              <a:rPr lang="it-IT" dirty="0" smtClean="0"/>
              <a:t>Modalità per la </a:t>
            </a:r>
            <a:r>
              <a:rPr lang="it-IT" dirty="0" smtClean="0"/>
              <a:t>restituzione 1</a:t>
            </a:r>
            <a:endParaRPr lang="it-IT" dirty="0" smtClean="0"/>
          </a:p>
          <a:p>
            <a:r>
              <a:rPr lang="it-IT" dirty="0" smtClean="0"/>
              <a:t>Una prima ipotesi potrebbe essere quella di calendarizzare una video conferenza con tutta la classe (modalità S-VC) con la piattaforma </a:t>
            </a:r>
            <a:r>
              <a:rPr lang="it-IT" i="1" dirty="0" smtClean="0"/>
              <a:t>google Hengouts</a:t>
            </a:r>
          </a:p>
        </p:txBody>
      </p:sp>
      <p:sp>
        <p:nvSpPr>
          <p:cNvPr id="4" name="Segnaposto numero diapositiva 3"/>
          <p:cNvSpPr>
            <a:spLocks noGrp="1"/>
          </p:cNvSpPr>
          <p:nvPr>
            <p:ph type="sldNum" sz="quarter" idx="12"/>
          </p:nvPr>
        </p:nvSpPr>
        <p:spPr/>
        <p:txBody>
          <a:bodyPr/>
          <a:lstStyle/>
          <a:p>
            <a:fld id="{89409EEC-6D93-4447-B2EC-22B5F41D194B}" type="slidenum">
              <a:rPr lang="it-IT" smtClean="0"/>
              <a:pPr/>
              <a:t>27</a:t>
            </a:fld>
            <a:endParaRPr lang="it-I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normAutofit fontScale="62500" lnSpcReduction="20000"/>
          </a:bodyPr>
          <a:lstStyle/>
          <a:p>
            <a:pPr>
              <a:buNone/>
            </a:pPr>
            <a:r>
              <a:rPr lang="it-IT" dirty="0" smtClean="0"/>
              <a:t>Modalità per la </a:t>
            </a:r>
            <a:r>
              <a:rPr lang="it-IT" dirty="0" smtClean="0"/>
              <a:t>restituzione 1</a:t>
            </a:r>
            <a:endParaRPr lang="it-IT" dirty="0" smtClean="0"/>
          </a:p>
          <a:p>
            <a:pPr>
              <a:buNone/>
            </a:pPr>
            <a:r>
              <a:rPr lang="it-IT" dirty="0" smtClean="0"/>
              <a:t>Punti di forza</a:t>
            </a:r>
          </a:p>
          <a:p>
            <a:r>
              <a:rPr lang="it-IT" dirty="0" smtClean="0"/>
              <a:t>E’ possibile condividere le osservazioni di ognuno con tutto il gruppo classe</a:t>
            </a:r>
          </a:p>
          <a:p>
            <a:r>
              <a:rPr lang="it-IT" dirty="0" smtClean="0"/>
              <a:t>Si passa in rassegna ogni lavoro e lo si commenta potendolo rendere visibile grazie alla specifica funzione di </a:t>
            </a:r>
            <a:r>
              <a:rPr lang="it-IT" i="1" dirty="0" smtClean="0"/>
              <a:t>google meet </a:t>
            </a:r>
            <a:r>
              <a:rPr lang="it-IT" dirty="0" smtClean="0"/>
              <a:t>“presentazione”</a:t>
            </a:r>
            <a:endParaRPr lang="it-IT" i="1" dirty="0" smtClean="0"/>
          </a:p>
          <a:p>
            <a:r>
              <a:rPr lang="it-IT" dirty="0" smtClean="0"/>
              <a:t>Considerando che la sessione può essere registrata i commenti e le osservazioni saranno fruibili anche in tempo differito, ovvero in modalità Asincrona (molto importante per gli eventuali assenti al </a:t>
            </a:r>
            <a:r>
              <a:rPr lang="it-IT" i="1" dirty="0" smtClean="0"/>
              <a:t>meeting</a:t>
            </a:r>
            <a:r>
              <a:rPr lang="it-IT" dirty="0" smtClean="0"/>
              <a:t>)</a:t>
            </a:r>
          </a:p>
          <a:p>
            <a:r>
              <a:rPr lang="it-IT" dirty="0" smtClean="0"/>
              <a:t>In questo modo si potrebbero evitare le varie spedizioni degli elaborati ad ogni singolo studente </a:t>
            </a:r>
          </a:p>
          <a:p>
            <a:pPr>
              <a:buNone/>
            </a:pPr>
            <a:r>
              <a:rPr lang="it-IT" dirty="0" smtClean="0"/>
              <a:t>Criticità</a:t>
            </a:r>
          </a:p>
          <a:p>
            <a:r>
              <a:rPr lang="it-IT" dirty="0" smtClean="0"/>
              <a:t>Lo studente non ha il cartaceo con correzioni e osservazioni (salvo inviarglielo comunque</a:t>
            </a:r>
            <a:r>
              <a:rPr lang="it-IT" dirty="0" smtClean="0"/>
              <a:t>)</a:t>
            </a:r>
          </a:p>
          <a:p>
            <a:r>
              <a:rPr lang="it-IT" dirty="0" smtClean="0"/>
              <a:t>Tempi lunghi</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28</a:t>
            </a:fld>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lstStyle/>
          <a:p>
            <a:pPr>
              <a:buNone/>
            </a:pPr>
            <a:r>
              <a:rPr lang="it-IT" dirty="0" smtClean="0"/>
              <a:t>Modalità per la </a:t>
            </a:r>
            <a:r>
              <a:rPr lang="it-IT" dirty="0" smtClean="0"/>
              <a:t>restituzione 2</a:t>
            </a:r>
            <a:endParaRPr lang="it-IT" dirty="0" smtClean="0"/>
          </a:p>
          <a:p>
            <a:r>
              <a:rPr lang="it-IT" dirty="0" smtClean="0"/>
              <a:t>Stampa di ogni singola consegna</a:t>
            </a:r>
          </a:p>
          <a:p>
            <a:r>
              <a:rPr lang="it-IT" dirty="0" smtClean="0"/>
              <a:t>Correzione di ognuna con commenti e osservazioni</a:t>
            </a:r>
          </a:p>
          <a:p>
            <a:r>
              <a:rPr lang="it-IT" dirty="0" smtClean="0"/>
              <a:t>Scannerizzazione di ogni singolo elaborato</a:t>
            </a:r>
          </a:p>
          <a:p>
            <a:r>
              <a:rPr lang="it-IT" dirty="0" smtClean="0"/>
              <a:t>Spedizione ai vari indirizzi di posta degli studenti (anche loro hanno una </a:t>
            </a:r>
            <a:r>
              <a:rPr lang="it-IT" i="1" dirty="0" smtClean="0"/>
              <a:t>mail </a:t>
            </a:r>
            <a:r>
              <a:rPr lang="it-IT" dirty="0" smtClean="0"/>
              <a:t>istituzionale)</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29</a:t>
            </a:fld>
            <a:endParaRPr lang="it-IT"/>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smtClean="0"/>
              <a:t>Modalità per la restituzione</a:t>
            </a:r>
          </a:p>
          <a:p>
            <a:pPr>
              <a:buNone/>
            </a:pPr>
            <a:r>
              <a:rPr lang="it-IT" dirty="0" smtClean="0"/>
              <a:t>Punti di forza</a:t>
            </a:r>
          </a:p>
          <a:p>
            <a:r>
              <a:rPr lang="it-IT" dirty="0" smtClean="0"/>
              <a:t>Ogni studente ha il proprio cartaceo con commenti e correzioni, proprio come </a:t>
            </a:r>
            <a:r>
              <a:rPr lang="it-IT" dirty="0" smtClean="0"/>
              <a:t>avviene con </a:t>
            </a:r>
            <a:r>
              <a:rPr lang="it-IT" dirty="0" smtClean="0"/>
              <a:t>la didattica in </a:t>
            </a:r>
            <a:r>
              <a:rPr lang="it-IT" dirty="0" smtClean="0"/>
              <a:t>presenza</a:t>
            </a:r>
          </a:p>
          <a:p>
            <a:r>
              <a:rPr lang="it-IT" dirty="0" smtClean="0"/>
              <a:t>Non vi sono tempi tendenzialmente lunghi davanti ad un monitor</a:t>
            </a:r>
            <a:endParaRPr lang="it-IT" dirty="0" smtClean="0"/>
          </a:p>
          <a:p>
            <a:pPr>
              <a:buNone/>
            </a:pPr>
            <a:r>
              <a:rPr lang="it-IT" dirty="0" smtClean="0"/>
              <a:t>Criticità</a:t>
            </a:r>
          </a:p>
          <a:p>
            <a:r>
              <a:rPr lang="it-IT" dirty="0" smtClean="0"/>
              <a:t>Non vengono socializzate le osservazioni e correzioni di ognuno</a:t>
            </a:r>
          </a:p>
          <a:p>
            <a:pPr>
              <a:buNone/>
            </a:pP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30</a:t>
            </a:fld>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tipologie delle consegne</a:t>
            </a:r>
            <a:endParaRPr lang="it-IT" dirty="0"/>
          </a:p>
        </p:txBody>
      </p:sp>
      <p:sp>
        <p:nvSpPr>
          <p:cNvPr id="3" name="Segnaposto contenuto 2"/>
          <p:cNvSpPr>
            <a:spLocks noGrp="1"/>
          </p:cNvSpPr>
          <p:nvPr>
            <p:ph idx="1"/>
          </p:nvPr>
        </p:nvSpPr>
        <p:spPr/>
        <p:txBody>
          <a:bodyPr>
            <a:normAutofit fontScale="92500"/>
          </a:bodyPr>
          <a:lstStyle/>
          <a:p>
            <a:pPr>
              <a:buNone/>
            </a:pPr>
            <a:r>
              <a:rPr lang="it-IT" dirty="0" smtClean="0"/>
              <a:t>Modalità per le consegne</a:t>
            </a:r>
          </a:p>
          <a:p>
            <a:pPr>
              <a:buNone/>
            </a:pPr>
            <a:r>
              <a:rPr lang="it-IT" dirty="0" smtClean="0"/>
              <a:t>Le modalità qua prospettate potrebbero anche integrarsi fra loro, in modo che </a:t>
            </a:r>
          </a:p>
          <a:p>
            <a:r>
              <a:rPr lang="it-IT" dirty="0" smtClean="0"/>
              <a:t>la modalità </a:t>
            </a:r>
            <a:r>
              <a:rPr lang="it-IT" i="1" dirty="0" smtClean="0"/>
              <a:t>Hengouts</a:t>
            </a:r>
            <a:r>
              <a:rPr lang="it-IT" dirty="0" smtClean="0"/>
              <a:t> non escluda comunque la spedizione ad ogni studente del proprio lavoro corretto e commentato in modalità asincrona</a:t>
            </a:r>
          </a:p>
          <a:p>
            <a:r>
              <a:rPr lang="it-IT" dirty="0" smtClean="0"/>
              <a:t>La correzione di ogni singola consegna, una volta scannerizzata e spedita, non escluda un Hengouts di ricognizione ed esplicativo in modalità sincrona</a:t>
            </a:r>
          </a:p>
          <a:p>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31</a:t>
            </a:fld>
            <a:endParaRPr lang="it-I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Attività didattica 2</a:t>
            </a:r>
            <a:br>
              <a:rPr lang="it-IT" dirty="0" smtClean="0"/>
            </a:br>
            <a:r>
              <a:rPr lang="it-IT" dirty="0" smtClean="0"/>
              <a:t> Esercizio e produzione</a:t>
            </a:r>
            <a:endParaRPr lang="it-IT" dirty="0"/>
          </a:p>
        </p:txBody>
      </p:sp>
      <p:sp>
        <p:nvSpPr>
          <p:cNvPr id="3" name="Segnaposto contenuto 2"/>
          <p:cNvSpPr>
            <a:spLocks noGrp="1"/>
          </p:cNvSpPr>
          <p:nvPr>
            <p:ph idx="1"/>
          </p:nvPr>
        </p:nvSpPr>
        <p:spPr/>
        <p:txBody>
          <a:bodyPr/>
          <a:lstStyle/>
          <a:p>
            <a:r>
              <a:rPr lang="it-IT" dirty="0" smtClean="0"/>
              <a:t>Sperimentazione e pratica, anche attraverso esercitazioni specifiche e mirate, degli elementi basilari del codice musicale in ordine al ritmo, alla sua organizzazione e alla teoria del movimento</a:t>
            </a:r>
          </a:p>
          <a:p>
            <a:r>
              <a:rPr lang="it-IT" dirty="0" smtClean="0"/>
              <a:t>Più specificatamente ci si riferisce alla lettura parlata </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32</a:t>
            </a:fld>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2</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Il fare didattica a distanza rispetto a questa tipologia di esercitazione è stato favorito in modo determinante dal particolare  testo che abbiamo in adozione, un testo pensato appositamente per il liceo musicale di, cui sono autore, e pubblicato dal nostro Liceo</a:t>
            </a:r>
          </a:p>
          <a:p>
            <a:r>
              <a:rPr lang="it-IT" dirty="0" smtClean="0"/>
              <a:t>Il testo ha tutte le esercitazioni on-line predisposte mediante il software “Muscore” di cui si è già parlato</a:t>
            </a:r>
          </a:p>
          <a:p>
            <a:r>
              <a:rPr lang="it-IT" dirty="0" smtClean="0"/>
              <a:t>Grazie a tale modalità si garantisce un costante supporto allo studente durante lo studio in quanto tale software, mettendo in modalità play l’esercizio, esegue esso stesso l’esercizio, guidando in tempo reale l’allievo al superamento delle criticità di vario ordine anche in assenza del docente</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33</a:t>
            </a:fld>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2</a:t>
            </a:r>
            <a:endParaRPr lang="it-IT" dirty="0"/>
          </a:p>
        </p:txBody>
      </p:sp>
      <p:sp>
        <p:nvSpPr>
          <p:cNvPr id="3" name="Segnaposto contenuto 2"/>
          <p:cNvSpPr>
            <a:spLocks noGrp="1"/>
          </p:cNvSpPr>
          <p:nvPr>
            <p:ph idx="1"/>
          </p:nvPr>
        </p:nvSpPr>
        <p:spPr/>
        <p:txBody>
          <a:bodyPr/>
          <a:lstStyle/>
          <a:p>
            <a:r>
              <a:rPr lang="it-IT" dirty="0" smtClean="0"/>
              <a:t>Risulta particolarmente evidente come questi supporti possano favorire attività sia sincrone che asincrone caratterizzate da una manipolativa sperimentazione sui materiali sonori oggetto di studio in una sorta di laboratorio produttivo e riflessivo, dove si crea, si analizza e anche si interpreta, in un feedback continuo e flessibile nei suoi fondamenti</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34</a:t>
            </a:fld>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2</a:t>
            </a:r>
            <a:endParaRPr lang="it-IT" dirty="0"/>
          </a:p>
        </p:txBody>
      </p:sp>
      <p:sp>
        <p:nvSpPr>
          <p:cNvPr id="3" name="Segnaposto contenuto 2"/>
          <p:cNvSpPr>
            <a:spLocks noGrp="1"/>
          </p:cNvSpPr>
          <p:nvPr>
            <p:ph idx="1"/>
          </p:nvPr>
        </p:nvSpPr>
        <p:spPr>
          <a:xfrm>
            <a:off x="467544" y="1124744"/>
            <a:ext cx="8229600" cy="388640"/>
          </a:xfrm>
        </p:spPr>
        <p:txBody>
          <a:bodyPr>
            <a:normAutofit fontScale="70000" lnSpcReduction="20000"/>
          </a:bodyPr>
          <a:lstStyle/>
          <a:p>
            <a:r>
              <a:rPr lang="it-IT" dirty="0" smtClean="0"/>
              <a:t>Es. 1</a:t>
            </a:r>
            <a:endParaRPr lang="it-IT" dirty="0"/>
          </a:p>
        </p:txBody>
      </p:sp>
      <p:pic>
        <p:nvPicPr>
          <p:cNvPr id="2051" name="Picture 3" descr="C:\Users\Vera\Desktop\Webinar INDIRE\Cattura 6.PNG"/>
          <p:cNvPicPr>
            <a:picLocks noChangeAspect="1" noChangeArrowheads="1"/>
          </p:cNvPicPr>
          <p:nvPr/>
        </p:nvPicPr>
        <p:blipFill>
          <a:blip r:embed="rId2" cstate="print"/>
          <a:srcRect/>
          <a:stretch>
            <a:fillRect/>
          </a:stretch>
        </p:blipFill>
        <p:spPr bwMode="auto">
          <a:xfrm>
            <a:off x="971600" y="1631172"/>
            <a:ext cx="7128792" cy="5226828"/>
          </a:xfrm>
          <a:prstGeom prst="rect">
            <a:avLst/>
          </a:prstGeom>
          <a:noFill/>
        </p:spPr>
      </p:pic>
      <p:sp>
        <p:nvSpPr>
          <p:cNvPr id="5" name="Segnaposto numero diapositiva 4"/>
          <p:cNvSpPr>
            <a:spLocks noGrp="1"/>
          </p:cNvSpPr>
          <p:nvPr>
            <p:ph type="sldNum" sz="quarter" idx="12"/>
          </p:nvPr>
        </p:nvSpPr>
        <p:spPr/>
        <p:txBody>
          <a:bodyPr/>
          <a:lstStyle/>
          <a:p>
            <a:fld id="{89409EEC-6D93-4447-B2EC-22B5F41D194B}" type="slidenum">
              <a:rPr lang="it-IT" smtClean="0"/>
              <a:pPr/>
              <a:t>35</a:t>
            </a:fld>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didattica 2</a:t>
            </a:r>
            <a:endParaRPr lang="it-IT" dirty="0"/>
          </a:p>
        </p:txBody>
      </p:sp>
      <p:sp>
        <p:nvSpPr>
          <p:cNvPr id="3" name="Segnaposto contenuto 2"/>
          <p:cNvSpPr>
            <a:spLocks noGrp="1"/>
          </p:cNvSpPr>
          <p:nvPr>
            <p:ph idx="1"/>
          </p:nvPr>
        </p:nvSpPr>
        <p:spPr/>
        <p:txBody>
          <a:bodyPr/>
          <a:lstStyle/>
          <a:p>
            <a:r>
              <a:rPr lang="it-IT" dirty="0" smtClean="0"/>
              <a:t>Gli step di somministrazione, fruizione nelle modalità sia sincrone che asincrone </a:t>
            </a:r>
            <a:r>
              <a:rPr lang="it-IT" dirty="0" smtClean="0"/>
              <a:t>sono simili all’ attività </a:t>
            </a:r>
            <a:r>
              <a:rPr lang="it-IT" dirty="0" smtClean="0"/>
              <a:t>didattica precedente</a:t>
            </a:r>
            <a:endParaRPr lang="it-IT" dirty="0"/>
          </a:p>
        </p:txBody>
      </p:sp>
      <p:sp>
        <p:nvSpPr>
          <p:cNvPr id="4" name="Segnaposto numero diapositiva 3"/>
          <p:cNvSpPr>
            <a:spLocks noGrp="1"/>
          </p:cNvSpPr>
          <p:nvPr>
            <p:ph type="sldNum" sz="quarter" idx="12"/>
          </p:nvPr>
        </p:nvSpPr>
        <p:spPr/>
        <p:txBody>
          <a:bodyPr/>
          <a:lstStyle/>
          <a:p>
            <a:fld id="{89409EEC-6D93-4447-B2EC-22B5F41D194B}" type="slidenum">
              <a:rPr lang="it-IT" smtClean="0"/>
              <a:pPr/>
              <a:t>36</a:t>
            </a:fld>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TotalTime>
  <Words>1610</Words>
  <Application>Microsoft Office PowerPoint</Application>
  <PresentationFormat>Presentazione su schermo (4:3)</PresentationFormat>
  <Paragraphs>164</Paragraphs>
  <Slides>36</Slides>
  <Notes>0</Notes>
  <HiddenSlides>0</HiddenSlides>
  <MMClips>0</MMClips>
  <ScaleCrop>false</ScaleCrop>
  <HeadingPairs>
    <vt:vector size="4" baseType="variant">
      <vt:variant>
        <vt:lpstr>Tema</vt:lpstr>
      </vt:variant>
      <vt:variant>
        <vt:i4>1</vt:i4>
      </vt:variant>
      <vt:variant>
        <vt:lpstr>Titoli diapositive</vt:lpstr>
      </vt:variant>
      <vt:variant>
        <vt:i4>36</vt:i4>
      </vt:variant>
    </vt:vector>
  </HeadingPairs>
  <TitlesOfParts>
    <vt:vector size="37" baseType="lpstr">
      <vt:lpstr>Tema di Office</vt:lpstr>
      <vt:lpstr>L’ insegnamento di “Teoria, analisi e composizione” nella didattica a distanza</vt:lpstr>
      <vt:lpstr>Per una doverosa premessa introduttiva</vt:lpstr>
      <vt:lpstr>Per una doverosa premessa introduttiva</vt:lpstr>
      <vt:lpstr>Per una doverosa premessa introduttiva</vt:lpstr>
      <vt:lpstr>Per una doverosa premessa introduttiva</vt:lpstr>
      <vt:lpstr>Per una doverosa premessa introduttiva</vt:lpstr>
      <vt:lpstr>Per una doverosa premessa introduttiva</vt:lpstr>
      <vt:lpstr>Per una doverosa premessa introduttiva</vt:lpstr>
      <vt:lpstr>Per una doverosa premessa introduttiva</vt:lpstr>
      <vt:lpstr>Per una doverosa premessa introduttiva</vt:lpstr>
      <vt:lpstr>Attività didattica 1  Esercizio e produzione</vt:lpstr>
      <vt:lpstr>Attivtà didattica 1</vt:lpstr>
      <vt:lpstr>Attività didattica 1 </vt:lpstr>
      <vt:lpstr>Attività didattica 1 </vt:lpstr>
      <vt:lpstr>Attività didattica 1 </vt:lpstr>
      <vt:lpstr>Attività didattica 1 </vt:lpstr>
      <vt:lpstr>Attività didattica 1</vt:lpstr>
      <vt:lpstr>Attività didattica 1</vt:lpstr>
      <vt:lpstr>Le tipologie delle consegne</vt:lpstr>
      <vt:lpstr>Le tipologie delle consegne</vt:lpstr>
      <vt:lpstr>Le tipologie delle consegne</vt:lpstr>
      <vt:lpstr>Le tipologie delle consegne</vt:lpstr>
      <vt:lpstr>Le tipologie delle consegne</vt:lpstr>
      <vt:lpstr>Le tipologie delle consegne</vt:lpstr>
      <vt:lpstr>Le tipologie delle consegne</vt:lpstr>
      <vt:lpstr>Le tipologie delle consegne</vt:lpstr>
      <vt:lpstr>Le tipologie delle consegne</vt:lpstr>
      <vt:lpstr>Le tipologie delle consegne</vt:lpstr>
      <vt:lpstr>Le tipologie delle consegne</vt:lpstr>
      <vt:lpstr>Le tipologie delle consegne</vt:lpstr>
      <vt:lpstr>Le tipologie delle consegne</vt:lpstr>
      <vt:lpstr>Attività didattica 2  Esercizio e produzione</vt:lpstr>
      <vt:lpstr>Attività didattica 2</vt:lpstr>
      <vt:lpstr>Attività didattica 2</vt:lpstr>
      <vt:lpstr>Attività didattica 2</vt:lpstr>
      <vt:lpstr>Attività didattica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 insegnamento di “Teoria, analisi e composizione”</dc:title>
  <dc:creator>Vera</dc:creator>
  <cp:lastModifiedBy>Vera</cp:lastModifiedBy>
  <cp:revision>99</cp:revision>
  <dcterms:created xsi:type="dcterms:W3CDTF">2020-03-11T17:44:10Z</dcterms:created>
  <dcterms:modified xsi:type="dcterms:W3CDTF">2020-03-15T11:50:25Z</dcterms:modified>
</cp:coreProperties>
</file>