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3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D68A2-11EC-43E1-B988-36C86C77CF85}" type="datetimeFigureOut">
              <a:rPr lang="it-IT" smtClean="0"/>
              <a:pPr/>
              <a:t>07/06/2016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96787-5F3D-475D-8509-170F2D09048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6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slide" Target="slide2.xml"/><Relationship Id="rId7" Type="http://schemas.openxmlformats.org/officeDocument/2006/relationships/image" Target="../media/image7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11" Type="http://schemas.openxmlformats.org/officeDocument/2006/relationships/image" Target="../media/image10.gif"/><Relationship Id="rId5" Type="http://schemas.openxmlformats.org/officeDocument/2006/relationships/image" Target="../media/image5.jpeg"/><Relationship Id="rId10" Type="http://schemas.openxmlformats.org/officeDocument/2006/relationships/hyperlink" Target="https--upload.wikimedia.org-wikipedia-commons-b-b8-Wavy.gif" TargetMode="External"/><Relationship Id="rId4" Type="http://schemas.openxmlformats.org/officeDocument/2006/relationships/image" Target="../media/image4.jpeg"/><Relationship Id="rId9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" Target="slide2.xml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" Target="slide2.xml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slide" Target="slide2.xml"/><Relationship Id="rId7" Type="http://schemas.openxmlformats.org/officeDocument/2006/relationships/image" Target="../media/image30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Lenovo\Downloads\Gabriele%20DAnnunzio%20-%20Londa%20%20narrata%20da%20Giorgio%20Perkins.wmv" TargetMode="External"/><Relationship Id="rId5" Type="http://schemas.openxmlformats.org/officeDocument/2006/relationships/image" Target="../media/image35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347864" y="2420888"/>
            <a:ext cx="34772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107950" h="63500"/>
              <a:bevelB w="57150"/>
            </a:sp3d>
          </a:bodyPr>
          <a:lstStyle/>
          <a:p>
            <a:pPr algn="ctr"/>
            <a:r>
              <a:rPr lang="it-IT" sz="9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5000" endA="50" endPos="85000" dir="5400000" sy="-100000" algn="bl" rotWithShape="0"/>
                </a:effectLst>
              </a:rPr>
              <a:t>ONDA</a:t>
            </a:r>
            <a:r>
              <a:rPr lang="it-IT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5000" endA="50" endPos="85000" dir="5400000" sy="-100000" algn="bl" rotWithShape="0"/>
                </a:effectLst>
              </a:rPr>
              <a:t> </a:t>
            </a:r>
            <a:endParaRPr lang="it-IT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51520" y="2606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Damiano Baldassari  III 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3275856" y="2276872"/>
            <a:ext cx="2689795" cy="2160240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brightRoom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</a:pPr>
            <a:r>
              <a:rPr lang="it-IT" sz="4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ONDA</a:t>
            </a:r>
            <a:endParaRPr kumimoji="0" lang="it-IT" sz="4400" b="1" i="0" u="none" strike="noStrike" cap="all" normalizeH="0" baseline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3491880" y="0"/>
            <a:ext cx="2099692" cy="1556792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3" action="ppaction://hlinksldjump"/>
              </a:rPr>
              <a:t>Cos’è</a:t>
            </a:r>
            <a:endParaRPr kumimoji="0" lang="it-IT" sz="11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 (Scienze)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Onda e propagazione: tipi di onda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6660232" y="4221088"/>
            <a:ext cx="2027684" cy="1512168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4" action="ppaction://hlinksldjump"/>
              </a:rPr>
              <a:t>L’onda della comunicazione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(Storia)</a:t>
            </a:r>
            <a:endParaRPr kumimoji="0" lang="it-IT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Onde radio e totalitarismo fascista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.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6804248" y="2420888"/>
            <a:ext cx="2027684" cy="1512168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5" action="ppaction://hlinksldjump"/>
              </a:rPr>
              <a:t>Forza naturale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(Geografia)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Maremoti  o </a:t>
            </a:r>
            <a:r>
              <a:rPr kumimoji="0" lang="it-IT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Tzunami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onde sismiche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6012160" y="692696"/>
            <a:ext cx="2027684" cy="1512168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6" action="ppaction://hlinksldjump"/>
              </a:rPr>
              <a:t>A cosa </a:t>
            </a:r>
            <a:r>
              <a:rPr lang="it-IT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6" action="ppaction://hlinksldjump"/>
              </a:rPr>
              <a:t>serve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(Tecnica)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Energia dalle onde e centrale mareomotrice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Oval 7"/>
          <p:cNvSpPr>
            <a:spLocks noChangeArrowheads="1"/>
          </p:cNvSpPr>
          <p:nvPr/>
        </p:nvSpPr>
        <p:spPr bwMode="auto">
          <a:xfrm>
            <a:off x="251520" y="4005064"/>
            <a:ext cx="2016224" cy="1584176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7" action="ppaction://hlinksldjump"/>
              </a:rPr>
              <a:t>Onde  di emozioni: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(Arte)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Van Gogh: tecnica onde come sentimento interiore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2267744" y="5013176"/>
            <a:ext cx="2027684" cy="1584176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8" action="ppaction://hlinksldjump"/>
              </a:rPr>
              <a:t>L’onda delle parole: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(Letteratura)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La poesia “L’onda” di </a:t>
            </a:r>
            <a:r>
              <a:rPr kumimoji="0" lang="it-IT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D’Annunzio</a:t>
            </a:r>
            <a:endParaRPr kumimoji="0" lang="it-IT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4572000" y="5085184"/>
            <a:ext cx="2027684" cy="1584176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9" action="ppaction://hlinksldjump"/>
              </a:rPr>
              <a:t>La rivoluzione tradita: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(Inglese)</a:t>
            </a:r>
            <a:endParaRPr kumimoji="0" lang="it-IT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George Orwell,      </a:t>
            </a:r>
            <a:r>
              <a:rPr kumimoji="0" lang="it-IT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animals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’ farm (</a:t>
            </a:r>
            <a:r>
              <a:rPr kumimoji="0" lang="it-IT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totalitarianism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)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251520" y="2132856"/>
            <a:ext cx="2027684" cy="1512168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10" action="ppaction://hlinksldjump"/>
              </a:rPr>
              <a:t>L’onda nuova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(Francese)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Nouvelle vague</a:t>
            </a:r>
            <a:endParaRPr kumimoji="0" lang="it-IT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val 10"/>
          <p:cNvSpPr>
            <a:spLocks noChangeArrowheads="1"/>
          </p:cNvSpPr>
          <p:nvPr/>
        </p:nvSpPr>
        <p:spPr bwMode="auto">
          <a:xfrm>
            <a:off x="1259632" y="476672"/>
            <a:ext cx="1955676" cy="1556792"/>
          </a:xfrm>
          <a:prstGeom prst="ellipse">
            <a:avLst/>
          </a:prstGeom>
          <a:gradFill>
            <a:gsLst>
              <a:gs pos="39000">
                <a:schemeClr val="accent1">
                  <a:tint val="50000"/>
                  <a:satMod val="300000"/>
                  <a:alpha val="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11" action="ppaction://hlinksldjump"/>
              </a:rPr>
              <a:t>Cavalcando le </a:t>
            </a:r>
            <a:r>
              <a:rPr lang="it-IT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11" action="ppaction://hlinksldjump"/>
              </a:rPr>
              <a:t> Onde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(Ed.</a:t>
            </a:r>
            <a:r>
              <a:rPr kumimoji="0" lang="it-IT" sz="11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 Fisica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)     </a:t>
            </a:r>
            <a:endParaRPr kumimoji="0" lang="it-IT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r>
              <a:rPr lang="it-IT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 tecniche per  domare le onde nel Surf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0" name="Connettore 2 49"/>
          <p:cNvCxnSpPr>
            <a:stCxn id="1032" idx="2"/>
          </p:cNvCxnSpPr>
          <p:nvPr/>
        </p:nvCxnSpPr>
        <p:spPr>
          <a:xfrm flipH="1" flipV="1">
            <a:off x="1907704" y="5373216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stCxn id="1026" idx="6"/>
            <a:endCxn id="1029" idx="2"/>
          </p:cNvCxnSpPr>
          <p:nvPr/>
        </p:nvCxnSpPr>
        <p:spPr>
          <a:xfrm flipV="1">
            <a:off x="5965651" y="3176972"/>
            <a:ext cx="838597" cy="180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stCxn id="1026" idx="7"/>
            <a:endCxn id="1030" idx="3"/>
          </p:cNvCxnSpPr>
          <p:nvPr/>
        </p:nvCxnSpPr>
        <p:spPr>
          <a:xfrm flipV="1">
            <a:off x="5571739" y="1983412"/>
            <a:ext cx="737369" cy="6098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stCxn id="1026" idx="0"/>
            <a:endCxn id="1027" idx="4"/>
          </p:cNvCxnSpPr>
          <p:nvPr/>
        </p:nvCxnSpPr>
        <p:spPr>
          <a:xfrm flipH="1" flipV="1">
            <a:off x="4541726" y="1556792"/>
            <a:ext cx="79028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stCxn id="1026" idx="5"/>
            <a:endCxn id="1028" idx="2"/>
          </p:cNvCxnSpPr>
          <p:nvPr/>
        </p:nvCxnSpPr>
        <p:spPr>
          <a:xfrm>
            <a:off x="5571739" y="4120752"/>
            <a:ext cx="1088493" cy="8564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Connettore 2 54"/>
          <p:cNvCxnSpPr>
            <a:stCxn id="1031" idx="0"/>
            <a:endCxn id="1034" idx="4"/>
          </p:cNvCxnSpPr>
          <p:nvPr/>
        </p:nvCxnSpPr>
        <p:spPr>
          <a:xfrm flipV="1">
            <a:off x="1259632" y="3645024"/>
            <a:ext cx="573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Connettore 2 55"/>
          <p:cNvCxnSpPr>
            <a:endCxn id="1032" idx="7"/>
          </p:cNvCxnSpPr>
          <p:nvPr/>
        </p:nvCxnSpPr>
        <p:spPr>
          <a:xfrm flipH="1">
            <a:off x="3998480" y="4365104"/>
            <a:ext cx="141472" cy="8800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stCxn id="1028" idx="3"/>
            <a:endCxn id="1033" idx="6"/>
          </p:cNvCxnSpPr>
          <p:nvPr/>
        </p:nvCxnSpPr>
        <p:spPr>
          <a:xfrm flipH="1">
            <a:off x="6599684" y="5511804"/>
            <a:ext cx="357496" cy="3654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stCxn id="1026" idx="1"/>
            <a:endCxn id="36" idx="5"/>
          </p:cNvCxnSpPr>
          <p:nvPr/>
        </p:nvCxnSpPr>
        <p:spPr>
          <a:xfrm flipH="1" flipV="1">
            <a:off x="2928906" y="1805477"/>
            <a:ext cx="740862" cy="7877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stCxn id="1026" idx="3"/>
            <a:endCxn id="1031" idx="6"/>
          </p:cNvCxnSpPr>
          <p:nvPr/>
        </p:nvCxnSpPr>
        <p:spPr>
          <a:xfrm flipH="1">
            <a:off x="2267744" y="4120752"/>
            <a:ext cx="1402024" cy="676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Connettore 2 59"/>
          <p:cNvCxnSpPr>
            <a:endCxn id="1034" idx="6"/>
          </p:cNvCxnSpPr>
          <p:nvPr/>
        </p:nvCxnSpPr>
        <p:spPr>
          <a:xfrm flipH="1" flipV="1">
            <a:off x="2279204" y="2888940"/>
            <a:ext cx="996652" cy="180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5" name="Connettore 2 74"/>
          <p:cNvCxnSpPr>
            <a:stCxn id="1029" idx="4"/>
            <a:endCxn id="1028" idx="0"/>
          </p:cNvCxnSpPr>
          <p:nvPr/>
        </p:nvCxnSpPr>
        <p:spPr>
          <a:xfrm flipH="1">
            <a:off x="7674074" y="3933056"/>
            <a:ext cx="144016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0" name="Connettore 2 79"/>
          <p:cNvCxnSpPr>
            <a:stCxn id="1030" idx="5"/>
            <a:endCxn id="1029" idx="0"/>
          </p:cNvCxnSpPr>
          <p:nvPr/>
        </p:nvCxnSpPr>
        <p:spPr>
          <a:xfrm>
            <a:off x="7742896" y="1983412"/>
            <a:ext cx="75194" cy="4374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3" name="Connettore 2 82"/>
          <p:cNvCxnSpPr>
            <a:stCxn id="1027" idx="6"/>
            <a:endCxn id="1030" idx="1"/>
          </p:cNvCxnSpPr>
          <p:nvPr/>
        </p:nvCxnSpPr>
        <p:spPr>
          <a:xfrm>
            <a:off x="5591572" y="778396"/>
            <a:ext cx="717536" cy="13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2" name="Connettore 2 101"/>
          <p:cNvCxnSpPr>
            <a:stCxn id="1034" idx="0"/>
            <a:endCxn id="36" idx="3"/>
          </p:cNvCxnSpPr>
          <p:nvPr/>
        </p:nvCxnSpPr>
        <p:spPr>
          <a:xfrm flipV="1">
            <a:off x="1265362" y="1805477"/>
            <a:ext cx="280672" cy="3273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1027" grpId="0" animBg="1"/>
      <p:bldP spid="1028" grpId="0" animBg="1"/>
      <p:bldP spid="1029" grpId="0" animBg="1"/>
      <p:bldP spid="1030" grpId="0" animBg="1"/>
      <p:bldP spid="1031" grpId="0" animBg="1"/>
      <p:bldP spid="1032" grpId="0" animBg="1"/>
      <p:bldP spid="1033" grpId="0" animBg="1"/>
      <p:bldP spid="1034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kumimoji="0" lang="it-IT" sz="5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Arial" pitchFamily="34" charset="0"/>
                <a:hlinkClick r:id="rId3" action="ppaction://hlinksldjump"/>
              </a:rPr>
              <a:t>Cosa </a:t>
            </a:r>
            <a:r>
              <a:rPr lang="it-IT" sz="5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3" action="ppaction://hlinksldjump"/>
              </a:rPr>
              <a:t>è</a:t>
            </a:r>
            <a:r>
              <a:rPr lang="it-IT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3" action="ppaction://hlinksldjump"/>
              </a:rPr>
              <a:t>:</a:t>
            </a:r>
            <a:endParaRPr lang="it-IT" dirty="0">
              <a:solidFill>
                <a:srgbClr val="C00000"/>
              </a:solidFill>
            </a:endParaRPr>
          </a:p>
        </p:txBody>
      </p:sp>
      <p:pic>
        <p:nvPicPr>
          <p:cNvPr id="16" name="Immagine 15" descr="onda3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484784"/>
            <a:ext cx="7920880" cy="4614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magine 12" descr="sup_6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122386">
            <a:off x="-130249" y="1770576"/>
            <a:ext cx="4762500" cy="2676525"/>
          </a:xfrm>
          <a:prstGeom prst="rect">
            <a:avLst/>
          </a:prstGeom>
        </p:spPr>
      </p:pic>
      <p:pic>
        <p:nvPicPr>
          <p:cNvPr id="14" name="Immagine 13" descr="lunghezza-onda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451394">
            <a:off x="3566128" y="2564904"/>
            <a:ext cx="5577872" cy="3960440"/>
          </a:xfrm>
          <a:prstGeom prst="rect">
            <a:avLst/>
          </a:prstGeom>
        </p:spPr>
      </p:pic>
      <p:pic>
        <p:nvPicPr>
          <p:cNvPr id="1028" name="Picture 4" descr="C:\Users\Lenovo\Desktop\Animazioni\Wave_equation_1D_fixed_endpoints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82819">
            <a:off x="376707" y="917702"/>
            <a:ext cx="3168352" cy="1584573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 rot="553591">
            <a:off x="1206334" y="661413"/>
            <a:ext cx="1800200" cy="369332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it-IT" b="1" dirty="0" smtClean="0"/>
              <a:t>Stringa vibrante</a:t>
            </a:r>
            <a:endParaRPr lang="it-IT" b="1" dirty="0"/>
          </a:p>
        </p:txBody>
      </p:sp>
      <p:pic>
        <p:nvPicPr>
          <p:cNvPr id="1027" name="Picture 3" descr="C:\Users\Lenovo\Desktop\Animazioni\Standing_wave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981264">
            <a:off x="5567850" y="1060747"/>
            <a:ext cx="3456384" cy="1649958"/>
          </a:xfrm>
          <a:prstGeom prst="rect">
            <a:avLst/>
          </a:prstGeom>
          <a:noFill/>
        </p:spPr>
      </p:pic>
      <p:sp>
        <p:nvSpPr>
          <p:cNvPr id="12" name="CasellaDiTesto 11"/>
          <p:cNvSpPr txBox="1"/>
          <p:nvPr/>
        </p:nvSpPr>
        <p:spPr>
          <a:xfrm rot="20992983">
            <a:off x="6893019" y="794901"/>
            <a:ext cx="2016224" cy="369332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it-IT" b="1" dirty="0" smtClean="0"/>
              <a:t>Onda stazionaria</a:t>
            </a:r>
            <a:endParaRPr lang="it-IT" b="1" dirty="0"/>
          </a:p>
        </p:txBody>
      </p:sp>
      <p:pic>
        <p:nvPicPr>
          <p:cNvPr id="1026" name="Picture 2" descr="C:\Users\Lenovo\Desktop\Animazioni\Simple_harmonic_motion_animation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60060">
            <a:off x="5532733" y="4690242"/>
            <a:ext cx="3240162" cy="1456128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 rot="542104">
            <a:off x="6820739" y="4449117"/>
            <a:ext cx="2016224" cy="369332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it-IT" b="1" dirty="0" smtClean="0"/>
              <a:t>Onda sinusoidale</a:t>
            </a:r>
            <a:endParaRPr lang="it-IT" b="1" dirty="0"/>
          </a:p>
        </p:txBody>
      </p:sp>
      <p:pic>
        <p:nvPicPr>
          <p:cNvPr id="6" name="Immagine 5" descr="220px-Wavy.gif">
            <a:hlinkClick r:id="rId10" action="ppaction://hlinkfile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865703">
            <a:off x="626712" y="4146519"/>
            <a:ext cx="2887588" cy="1811305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 rot="20825709">
            <a:off x="191654" y="4041685"/>
            <a:ext cx="2304256" cy="369332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it-IT" b="1" dirty="0" smtClean="0"/>
              <a:t>Onda gravitazionale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0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5"/>
          <p:cNvSpPr txBox="1">
            <a:spLocks/>
          </p:cNvSpPr>
          <p:nvPr/>
        </p:nvSpPr>
        <p:spPr>
          <a:xfrm>
            <a:off x="61156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dirty="0" smtClean="0">
                <a:solidFill>
                  <a:srgbClr val="C00000"/>
                </a:solidFill>
                <a:latin typeface="Calibri" pitchFamily="34" charset="0"/>
                <a:ea typeface="+mj-ea"/>
                <a:cs typeface="Arial" pitchFamily="34" charset="0"/>
                <a:hlinkClick r:id="rId3" action="ppaction://hlinksldjump"/>
              </a:rPr>
              <a:t>A cosa serve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  <a:hlinkClick r:id="rId3" action="ppaction://hlinksldjump"/>
              </a:rPr>
              <a:t>: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magine 6" descr="Centrali_elettriche_clip_image0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18208">
            <a:off x="324694" y="1833841"/>
            <a:ext cx="6124575" cy="3905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magine 7" descr="saintmal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79030">
            <a:off x="2011680" y="2073095"/>
            <a:ext cx="6758623" cy="3629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asellaDiTesto 8"/>
          <p:cNvSpPr txBox="1"/>
          <p:nvPr/>
        </p:nvSpPr>
        <p:spPr>
          <a:xfrm>
            <a:off x="251520" y="5733256"/>
            <a:ext cx="504056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L’energia mareomotrice è l’energia ricavata dagli spostamenti d’acqua causati dalle onde delle maree.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6000"/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2004_Indonesia_Tsunami_Complet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61618">
            <a:off x="-46782" y="1099870"/>
            <a:ext cx="4680520" cy="43060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5" action="ppaction://hlinksldjump"/>
              </a:rPr>
              <a:t>Forza Naturale</a:t>
            </a:r>
            <a:r>
              <a:rPr lang="it-IT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5" action="ppaction://hlinksldjump"/>
              </a:rPr>
              <a:t>:</a:t>
            </a:r>
            <a:endParaRPr lang="it-IT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7524328" y="5877272"/>
          <a:ext cx="1816100" cy="685800"/>
        </p:xfrm>
        <a:graphic>
          <a:graphicData uri="http://schemas.openxmlformats.org/presentationml/2006/ole">
            <p:oleObj spid="_x0000_s1027" name="Oggetto shell Packager" showAsIcon="1" r:id="rId6" imgW="1816560" imgH="685800" progId="Package">
              <p:embed/>
            </p:oleObj>
          </a:graphicData>
        </a:graphic>
      </p:graphicFrame>
      <p:pic>
        <p:nvPicPr>
          <p:cNvPr id="10" name="Immagine 9" descr="spiegzione tzunami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048477">
            <a:off x="2924198" y="2142916"/>
            <a:ext cx="5916745" cy="42699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Immagine 12" descr="japanese-tsunami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19672" y="1484784"/>
            <a:ext cx="5905500" cy="3971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asellaDiTesto 13"/>
          <p:cNvSpPr txBox="1"/>
          <p:nvPr/>
        </p:nvSpPr>
        <p:spPr>
          <a:xfrm>
            <a:off x="1835696" y="4725145"/>
            <a:ext cx="3456384" cy="646331"/>
          </a:xfrm>
          <a:prstGeom prst="rect">
            <a:avLst/>
          </a:prstGeom>
          <a:solidFill>
            <a:schemeClr val="accent5">
              <a:alpha val="61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Effetti dello </a:t>
            </a:r>
            <a:r>
              <a:rPr lang="it-IT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Tzunami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del 2011 in Giappone</a:t>
            </a: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064896" cy="792088"/>
          </a:xfrm>
        </p:spPr>
        <p:txBody>
          <a:bodyPr>
            <a:normAutofit/>
          </a:bodyPr>
          <a:lstStyle/>
          <a:p>
            <a:pPr lvl="0"/>
            <a:r>
              <a:rPr lang="it-IT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3" action="ppaction://hlinksldjump"/>
              </a:rPr>
              <a:t>L’onda della comunicazione</a:t>
            </a:r>
            <a:endParaRPr lang="it-IT" dirty="0"/>
          </a:p>
        </p:txBody>
      </p:sp>
      <p:pic>
        <p:nvPicPr>
          <p:cNvPr id="9" name="Immagine 8" descr="telegrafo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0066595">
            <a:off x="322521" y="1803333"/>
            <a:ext cx="4377903" cy="2488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CasellaDiTesto 9"/>
          <p:cNvSpPr txBox="1"/>
          <p:nvPr/>
        </p:nvSpPr>
        <p:spPr>
          <a:xfrm rot="20015508">
            <a:off x="2042331" y="1783582"/>
            <a:ext cx="175409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Marconi:  1895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asellaDiTesto 11"/>
          <p:cNvSpPr txBox="1"/>
          <p:nvPr/>
        </p:nvSpPr>
        <p:spPr>
          <a:xfrm rot="579022">
            <a:off x="5125617" y="2062180"/>
            <a:ext cx="3600400" cy="175432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latin typeface="Gill Sans MT" pitchFamily="34" charset="0"/>
              </a:rPr>
              <a:t>All’inizio la radio non ebbe grande diffusione:</a:t>
            </a:r>
          </a:p>
          <a:p>
            <a:r>
              <a:rPr lang="it-IT" dirty="0" smtClean="0">
                <a:latin typeface="Gill Sans MT" pitchFamily="34" charset="0"/>
              </a:rPr>
              <a:t>-per i costi </a:t>
            </a:r>
            <a:r>
              <a:rPr lang="it-IT" dirty="0" smtClean="0">
                <a:latin typeface="Gill Sans MT" pitchFamily="34" charset="0"/>
              </a:rPr>
              <a:t>di licenza,</a:t>
            </a:r>
            <a:endParaRPr lang="it-IT" dirty="0" smtClean="0">
              <a:latin typeface="Gill Sans MT" pitchFamily="34" charset="0"/>
            </a:endParaRPr>
          </a:p>
          <a:p>
            <a:r>
              <a:rPr lang="it-IT" dirty="0" smtClean="0">
                <a:latin typeface="Gill Sans MT" pitchFamily="34" charset="0"/>
              </a:rPr>
              <a:t>-per la rete elettrica poco sviluppata</a:t>
            </a:r>
            <a:endParaRPr lang="it-IT" dirty="0" smtClean="0">
              <a:latin typeface="Gill Sans MT" pitchFamily="34" charset="0"/>
            </a:endParaRPr>
          </a:p>
          <a:p>
            <a:r>
              <a:rPr lang="it-IT" dirty="0" smtClean="0">
                <a:latin typeface="Gill Sans MT" pitchFamily="34" charset="0"/>
              </a:rPr>
              <a:t>-per l’opposizione dei produttori a realizzare apparecchi a basso costo.</a:t>
            </a:r>
            <a:endParaRPr lang="it-IT" dirty="0">
              <a:latin typeface="Gill Sans MT" pitchFamily="34" charset="0"/>
            </a:endParaRPr>
          </a:p>
        </p:txBody>
      </p:sp>
      <p:pic>
        <p:nvPicPr>
          <p:cNvPr id="3" name="Immagine 2" descr="imagesLPJ82YCR.jp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1880" y="1916832"/>
            <a:ext cx="3024336" cy="4276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Immagine 7" descr="radio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1412776"/>
            <a:ext cx="3477186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Immagine 3" descr="Radio_rurale_di_marca_savigliano_(italia),_193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08141">
            <a:off x="4615508" y="1727259"/>
            <a:ext cx="3573371" cy="37890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magine 6" descr="1450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695054">
            <a:off x="816780" y="1176271"/>
            <a:ext cx="3122451" cy="4512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5" descr="FratelliRossell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51611">
            <a:off x="4501750" y="1935838"/>
            <a:ext cx="3872148" cy="25253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CasellaDiTesto 12"/>
          <p:cNvSpPr txBox="1"/>
          <p:nvPr/>
        </p:nvSpPr>
        <p:spPr>
          <a:xfrm>
            <a:off x="2555776" y="5589240"/>
            <a:ext cx="36724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/>
              <a:t>Usata per la propaganda dal regime</a:t>
            </a:r>
            <a:endParaRPr lang="it-IT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339752" y="5157192"/>
            <a:ext cx="45281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/>
              <a:t>Usata contro il regime da Alleati e Antifascisti</a:t>
            </a:r>
            <a:endParaRPr lang="it-IT" b="1" dirty="0"/>
          </a:p>
        </p:txBody>
      </p:sp>
      <p:sp>
        <p:nvSpPr>
          <p:cNvPr id="15" name="CasellaDiTesto 14"/>
          <p:cNvSpPr txBox="1"/>
          <p:nvPr/>
        </p:nvSpPr>
        <p:spPr>
          <a:xfrm rot="20642288">
            <a:off x="5059643" y="3423815"/>
            <a:ext cx="3224563" cy="856419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it-IT" dirty="0" smtClean="0"/>
              <a:t>“Radio Barcellona” dei Fratelli Rosselli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3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4" grpId="2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120680" cy="1143000"/>
          </a:xfrm>
          <a:solidFill>
            <a:schemeClr val="lt1">
              <a:alpha val="24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  <a:hlinkClick r:id="rId3" action="ppaction://hlinksldjump"/>
              </a:rPr>
              <a:t>The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  <a:hlinkClick r:id="rId3" action="ppaction://hlinksldjump"/>
              </a:rPr>
              <a:t>Betrayed</a:t>
            </a:r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  <a:hlinkClick r:id="rId3" action="ppaction://hlinksldjump"/>
              </a:rPr>
              <a:t>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  <a:hlinkClick r:id="rId3" action="ppaction://hlinksldjump"/>
              </a:rPr>
              <a:t>revolution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magine 6" descr="Flag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5512700"/>
            <a:ext cx="2485068" cy="1345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Immagine 10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71096">
            <a:off x="519455" y="2045813"/>
            <a:ext cx="3356691" cy="2081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magine 7" descr="napoleone-animal-far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1556792"/>
            <a:ext cx="2665687" cy="4152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magine 9" descr="stali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0072" y="1628800"/>
            <a:ext cx="2817654" cy="4069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5" descr="fattoria_degli_animali_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1148617">
            <a:off x="188364" y="1976848"/>
            <a:ext cx="4425072" cy="3168352"/>
          </a:xfrm>
          <a:prstGeom prst="rect">
            <a:avLst/>
          </a:prstGeom>
        </p:spPr>
      </p:pic>
      <p:pic>
        <p:nvPicPr>
          <p:cNvPr id="4" name="Immagine 3" descr="animal_farm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76056" y="1700808"/>
            <a:ext cx="2855458" cy="44496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magine 4" descr="animal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32040" y="2060848"/>
            <a:ext cx="3878899" cy="5001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4" action="ppaction://hlinksldjump"/>
              </a:rPr>
              <a:t>L’onda delle parole</a:t>
            </a:r>
            <a:endParaRPr lang="it-IT" dirty="0"/>
          </a:p>
        </p:txBody>
      </p:sp>
      <p:pic>
        <p:nvPicPr>
          <p:cNvPr id="5" name="Gabriele DAnnunzio - Londa  narrata da Giorgio Perkin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259632" y="1628800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8000"/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chiesa di auv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68025">
            <a:off x="5424993" y="1433361"/>
            <a:ext cx="3275856" cy="4367808"/>
          </a:xfrm>
          <a:prstGeom prst="rect">
            <a:avLst/>
          </a:prstGeom>
        </p:spPr>
      </p:pic>
      <p:pic>
        <p:nvPicPr>
          <p:cNvPr id="4" name="Segnaposto contenuto 3" descr="Vincent_Willem_van_Gogh_03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20981560">
            <a:off x="725623" y="1421809"/>
            <a:ext cx="3756419" cy="48332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it-IT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5" action="ppaction://hlinksldjump"/>
              </a:rPr>
              <a:t>L’onda delle emozioni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995936" y="5085184"/>
            <a:ext cx="2424788" cy="923330"/>
          </a:xfrm>
          <a:prstGeom prst="rect">
            <a:avLst/>
          </a:prstGeom>
          <a:solidFill>
            <a:schemeClr val="lt1">
              <a:alpha val="77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i="1" dirty="0" smtClean="0"/>
              <a:t>Pittura istintiva fatta di tocchi di colore vivaci e contrastanti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3" action="ppaction://hlinksldjump"/>
              </a:rPr>
              <a:t>“L’onda nuova”</a:t>
            </a:r>
            <a:endParaRPr lang="it-IT" dirty="0"/>
          </a:p>
        </p:txBody>
      </p:sp>
      <p:pic>
        <p:nvPicPr>
          <p:cNvPr id="5" name="Immagine 4" descr="nouvelle.jpg"/>
          <p:cNvPicPr>
            <a:picLocks noChangeAspect="1"/>
          </p:cNvPicPr>
          <p:nvPr/>
        </p:nvPicPr>
        <p:blipFill>
          <a:blip r:embed="rId4" cstate="print"/>
          <a:srcRect l="5361" t="6801" r="5361" b="4641"/>
          <a:stretch>
            <a:fillRect/>
          </a:stretch>
        </p:blipFill>
        <p:spPr>
          <a:xfrm rot="20859120">
            <a:off x="461673" y="1666541"/>
            <a:ext cx="3555446" cy="4702364"/>
          </a:xfrm>
          <a:prstGeom prst="rect">
            <a:avLst/>
          </a:prstGeom>
        </p:spPr>
      </p:pic>
      <p:pic>
        <p:nvPicPr>
          <p:cNvPr id="6" name="Immagine 5" descr="Francois_Truffaut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57289">
            <a:off x="3583731" y="2379273"/>
            <a:ext cx="5508104" cy="3672069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 rot="1219347">
            <a:off x="6083311" y="5796353"/>
            <a:ext cx="2088232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François </a:t>
            </a:r>
            <a:r>
              <a:rPr lang="it-IT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Truffaut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urfing_take-off_with_a_longboa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132856"/>
            <a:ext cx="8359962" cy="2254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asellaDiTesto 4"/>
          <p:cNvSpPr txBox="1"/>
          <p:nvPr/>
        </p:nvSpPr>
        <p:spPr>
          <a:xfrm>
            <a:off x="683568" y="4653136"/>
            <a:ext cx="7704856" cy="646331"/>
          </a:xfrm>
          <a:prstGeom prst="rect">
            <a:avLst/>
          </a:prstGeom>
          <a:solidFill>
            <a:schemeClr val="lt1">
              <a:alpha val="4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Il </a:t>
            </a:r>
            <a:r>
              <a:rPr lang="it-IT" b="1" dirty="0" smtClean="0"/>
              <a:t>surf</a:t>
            </a:r>
            <a:r>
              <a:rPr lang="it-IT" dirty="0" smtClean="0"/>
              <a:t> </a:t>
            </a:r>
            <a:r>
              <a:rPr lang="it-IT" dirty="0" smtClean="0"/>
              <a:t> é </a:t>
            </a:r>
            <a:r>
              <a:rPr lang="it-IT" dirty="0" smtClean="0"/>
              <a:t>uno </a:t>
            </a:r>
            <a:r>
              <a:rPr lang="it-IT" dirty="0" smtClean="0"/>
              <a:t>sport acquatico </a:t>
            </a:r>
            <a:r>
              <a:rPr lang="it-IT" dirty="0" smtClean="0"/>
              <a:t>che consiste nel "cavalcare" le onde utilizzando una tavola da </a:t>
            </a:r>
            <a:r>
              <a:rPr lang="it-IT" dirty="0" smtClean="0"/>
              <a:t>surf. 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3528" y="5661248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tecnica consiste nel planare lungo la parete dell'onda, restando in piedi sulla tavola. È possibile eseguire una serie di manovre a seconda della velocità e della forma della parete.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magine 10" descr="surf1.jpg"/>
          <p:cNvPicPr>
            <a:picLocks noChangeAspect="1"/>
          </p:cNvPicPr>
          <p:nvPr/>
        </p:nvPicPr>
        <p:blipFill>
          <a:blip r:embed="rId4" cstate="print"/>
          <a:srcRect r="5897" b="14286"/>
          <a:stretch>
            <a:fillRect/>
          </a:stretch>
        </p:blipFill>
        <p:spPr>
          <a:xfrm rot="529952">
            <a:off x="1351010" y="1708259"/>
            <a:ext cx="5053634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magine 11" descr="Bodysurf_Lajolla.jpg"/>
          <p:cNvPicPr>
            <a:picLocks noChangeAspect="1"/>
          </p:cNvPicPr>
          <p:nvPr/>
        </p:nvPicPr>
        <p:blipFill>
          <a:blip r:embed="rId5" cstate="print"/>
          <a:srcRect t="5901" r="41338" b="39500"/>
          <a:stretch>
            <a:fillRect/>
          </a:stretch>
        </p:blipFill>
        <p:spPr>
          <a:xfrm>
            <a:off x="539552" y="3289158"/>
            <a:ext cx="5112568" cy="3568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magine 8" descr="mg_36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08104" y="3284984"/>
            <a:ext cx="3491880" cy="3775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 descr="maui-skimboarding.jpg"/>
          <p:cNvPicPr>
            <a:picLocks noChangeAspect="1"/>
          </p:cNvPicPr>
          <p:nvPr/>
        </p:nvPicPr>
        <p:blipFill>
          <a:blip r:embed="rId7" cstate="print"/>
          <a:srcRect t="4653" b="3823"/>
          <a:stretch>
            <a:fillRect/>
          </a:stretch>
        </p:blipFill>
        <p:spPr>
          <a:xfrm>
            <a:off x="3779912" y="620688"/>
            <a:ext cx="5502355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 descr="windsurf_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3528" y="692696"/>
            <a:ext cx="3933690" cy="3146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CasellaDiTesto 12"/>
          <p:cNvSpPr txBox="1"/>
          <p:nvPr/>
        </p:nvSpPr>
        <p:spPr>
          <a:xfrm>
            <a:off x="611560" y="908720"/>
            <a:ext cx="129614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Windsurf</a:t>
            </a:r>
            <a:endParaRPr lang="it-IT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971600" y="6165304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err="1" smtClean="0"/>
              <a:t>Bodyboarding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7596336" y="980728"/>
            <a:ext cx="154766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err="1" smtClean="0"/>
              <a:t>Skimboarding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4860032" y="4869160"/>
            <a:ext cx="20882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err="1" smtClean="0"/>
              <a:t>Tow-in</a:t>
            </a:r>
            <a:r>
              <a:rPr lang="it-IT" b="1" dirty="0" smtClean="0"/>
              <a:t> </a:t>
            </a:r>
            <a:r>
              <a:rPr lang="it-IT" b="1" dirty="0" smtClean="0"/>
              <a:t>surfing</a:t>
            </a:r>
            <a:endParaRPr lang="it-IT" dirty="0"/>
          </a:p>
        </p:txBody>
      </p:sp>
      <p:sp>
        <p:nvSpPr>
          <p:cNvPr id="2" name="Titolo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</a:pPr>
            <a:r>
              <a:rPr lang="it-IT" sz="4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9" action="ppaction://hlinksldjump"/>
              </a:rPr>
              <a:t>Cavalcando </a:t>
            </a:r>
            <a:r>
              <a:rPr lang="it-IT" sz="4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9" action="ppaction://hlinksldjump"/>
              </a:rPr>
              <a:t>le  </a:t>
            </a:r>
            <a:r>
              <a:rPr lang="it-IT" sz="4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  <a:hlinkClick r:id="rId9" action="ppaction://hlinksldjump"/>
              </a:rPr>
              <a:t>Onde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7" grpId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260</Words>
  <Application>Microsoft Office PowerPoint</Application>
  <PresentationFormat>Presentazione su schermo (4:3)</PresentationFormat>
  <Paragraphs>61</Paragraphs>
  <Slides>11</Slides>
  <Notes>0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3" baseType="lpstr">
      <vt:lpstr>Tema di Office</vt:lpstr>
      <vt:lpstr>Oggetto shell Packager</vt:lpstr>
      <vt:lpstr>Diapositiva 1</vt:lpstr>
      <vt:lpstr>Diapositiva 2</vt:lpstr>
      <vt:lpstr>Cosa è:</vt:lpstr>
      <vt:lpstr>Diapositiva 4</vt:lpstr>
      <vt:lpstr>Forza Naturale:</vt:lpstr>
      <vt:lpstr>L’onda della comunicazione</vt:lpstr>
      <vt:lpstr>The Betrayed revolution</vt:lpstr>
      <vt:lpstr>L’onda delle parole</vt:lpstr>
      <vt:lpstr>L’onda delle emozioni</vt:lpstr>
      <vt:lpstr>“L’onda nuova”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Lenovo</dc:creator>
  <cp:lastModifiedBy>Lenovo</cp:lastModifiedBy>
  <cp:revision>158</cp:revision>
  <dcterms:created xsi:type="dcterms:W3CDTF">2016-05-27T14:18:27Z</dcterms:created>
  <dcterms:modified xsi:type="dcterms:W3CDTF">2016-06-07T17:18:19Z</dcterms:modified>
</cp:coreProperties>
</file>