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9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45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02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71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7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19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58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65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22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809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92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98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4F6A-C208-4B54-87AA-173B090D40B0}" type="datetimeFigureOut">
              <a:rPr lang="it-IT" smtClean="0"/>
              <a:t>09/05/2016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7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164428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OCEANIA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921336" y="669702"/>
            <a:ext cx="1809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184856" y="1146220"/>
            <a:ext cx="735383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Estensione: </a:t>
            </a:r>
            <a:r>
              <a:rPr lang="it-IT" dirty="0" smtClean="0"/>
              <a:t>176 milioni di kmq – 5,7% </a:t>
            </a:r>
            <a:r>
              <a:rPr lang="it-IT" dirty="0" smtClean="0"/>
              <a:t>delle terre emerse</a:t>
            </a:r>
          </a:p>
          <a:p>
            <a:r>
              <a:rPr lang="it-IT" dirty="0" smtClean="0"/>
              <a:t>Si estende a nord fino </a:t>
            </a:r>
            <a:r>
              <a:rPr lang="it-IT" dirty="0" smtClean="0"/>
              <a:t>al Mar delle Filippine e </a:t>
            </a:r>
            <a:r>
              <a:rPr lang="it-IT" dirty="0" smtClean="0"/>
              <a:t>a sud fino </a:t>
            </a:r>
            <a:r>
              <a:rPr lang="it-IT" dirty="0" smtClean="0"/>
              <a:t>all’Oceano Indiano</a:t>
            </a:r>
            <a:endParaRPr lang="it-IT" dirty="0" smtClean="0"/>
          </a:p>
          <a:p>
            <a:r>
              <a:rPr lang="it-IT" dirty="0" smtClean="0"/>
              <a:t>Si estende a est fino </a:t>
            </a:r>
            <a:r>
              <a:rPr lang="it-IT" dirty="0" smtClean="0"/>
              <a:t>all’America e </a:t>
            </a:r>
            <a:r>
              <a:rPr lang="it-IT" dirty="0" smtClean="0"/>
              <a:t>a ovest fino </a:t>
            </a:r>
            <a:r>
              <a:rPr lang="it-IT" dirty="0" smtClean="0"/>
              <a:t>al Mar di Timor 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79550" y="2292027"/>
            <a:ext cx="4958366" cy="313932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DISTRIBUZIONE</a:t>
            </a:r>
            <a:endParaRPr lang="it-IT" dirty="0" smtClean="0"/>
          </a:p>
          <a:p>
            <a:r>
              <a:rPr lang="it-IT" dirty="0" smtClean="0"/>
              <a:t>Isole: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Australia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Nuova Zelanda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Nuova Guinea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Tasmania </a:t>
            </a:r>
          </a:p>
          <a:p>
            <a:r>
              <a:rPr lang="it-IT" dirty="0" smtClean="0"/>
              <a:t>Arcipelaghi: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Micronesia 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Melanesia 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Polinesia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6346064" y="2292027"/>
            <a:ext cx="4958366" cy="313932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OROGRAFIA</a:t>
            </a:r>
            <a:endParaRPr lang="it-IT" dirty="0" smtClean="0"/>
          </a:p>
          <a:p>
            <a:r>
              <a:rPr lang="it-IT" dirty="0" smtClean="0"/>
              <a:t>Monti: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Monte Wilhelm (4509 m)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Monte </a:t>
            </a:r>
            <a:r>
              <a:rPr lang="it-IT" dirty="0" err="1" smtClean="0"/>
              <a:t>Bangeta</a:t>
            </a:r>
            <a:r>
              <a:rPr lang="it-IT" dirty="0" smtClean="0"/>
              <a:t> (4121 m)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Mauna Kea (4205 m)</a:t>
            </a: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Monte Cook (3764 m)</a:t>
            </a:r>
            <a:endParaRPr lang="it-IT" dirty="0" smtClean="0"/>
          </a:p>
          <a:p>
            <a:r>
              <a:rPr lang="it-IT" dirty="0" smtClean="0"/>
              <a:t>Laghi: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smtClean="0"/>
              <a:t>Eyre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 smtClean="0"/>
          </a:p>
        </p:txBody>
      </p:sp>
      <p:sp>
        <p:nvSpPr>
          <p:cNvPr id="10" name="CasellaDiTesto 9"/>
          <p:cNvSpPr txBox="1"/>
          <p:nvPr/>
        </p:nvSpPr>
        <p:spPr>
          <a:xfrm>
            <a:off x="579550" y="5653826"/>
            <a:ext cx="10724880" cy="92333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CLIMA: </a:t>
            </a:r>
            <a:endParaRPr lang="it-IT" dirty="0" smtClean="0"/>
          </a:p>
          <a:p>
            <a:r>
              <a:rPr lang="it-IT" dirty="0" smtClean="0"/>
              <a:t>G</a:t>
            </a:r>
            <a:r>
              <a:rPr lang="it-IT" dirty="0" smtClean="0"/>
              <a:t>eneralmente di tipo tropicale, influenzato da alisei e monsoni ed equatorial</a:t>
            </a:r>
            <a:r>
              <a:rPr lang="it-IT" dirty="0" smtClean="0"/>
              <a:t>e nelle isole. Caldo e arido nelle parti interne dell’Australia</a:t>
            </a:r>
            <a:endParaRPr lang="it-IT" dirty="0"/>
          </a:p>
        </p:txBody>
      </p:sp>
      <p:pic>
        <p:nvPicPr>
          <p:cNvPr id="1026" name="Picture 2" descr="https://upload.wikimedia.org/wikipedia/commons/thumb/4/43/Oceania,_broad_%28orthographic_projection%29.svg/2000px-Oceania,_broad_%28orthographic_projection%29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282" y="139538"/>
            <a:ext cx="2013363" cy="201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93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OCEANIA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113991" y="581751"/>
            <a:ext cx="3424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umana - economica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84856" y="1146220"/>
            <a:ext cx="735383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Popolazione: circa </a:t>
            </a:r>
            <a:r>
              <a:rPr lang="it-IT" dirty="0" smtClean="0"/>
              <a:t>36 milioni </a:t>
            </a:r>
            <a:r>
              <a:rPr lang="it-IT" dirty="0" smtClean="0"/>
              <a:t>di abitanti </a:t>
            </a:r>
          </a:p>
          <a:p>
            <a:r>
              <a:rPr lang="it-IT" dirty="0" smtClean="0"/>
              <a:t>Densità media: </a:t>
            </a:r>
            <a:r>
              <a:rPr lang="it-IT" dirty="0" smtClean="0"/>
              <a:t>4 ab</a:t>
            </a:r>
            <a:r>
              <a:rPr lang="it-IT" dirty="0" smtClean="0"/>
              <a:t>./kmq</a:t>
            </a:r>
          </a:p>
          <a:p>
            <a:r>
              <a:rPr lang="it-IT" dirty="0" smtClean="0"/>
              <a:t>Distribuzione diseguale sul territorio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9549" y="2233909"/>
            <a:ext cx="6864440" cy="230832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LINGUE: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Inglese </a:t>
            </a:r>
            <a:r>
              <a:rPr lang="it-IT" sz="1600" dirty="0" smtClean="0"/>
              <a:t>(Australia – Nuova Zelanda)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Lingue </a:t>
            </a:r>
            <a:r>
              <a:rPr lang="it-IT" sz="1600" dirty="0" smtClean="0"/>
              <a:t>locali </a:t>
            </a:r>
            <a:r>
              <a:rPr lang="it-IT" sz="1600" dirty="0" smtClean="0"/>
              <a:t>(Melanesia – Micronesia – </a:t>
            </a:r>
            <a:r>
              <a:rPr lang="it-IT" sz="1600" dirty="0"/>
              <a:t>P</a:t>
            </a:r>
            <a:r>
              <a:rPr lang="it-IT" sz="1600" dirty="0" smtClean="0"/>
              <a:t>olinesia)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600" dirty="0" smtClean="0"/>
          </a:p>
          <a:p>
            <a:endParaRPr lang="it-IT" sz="1600" dirty="0" smtClean="0"/>
          </a:p>
          <a:p>
            <a:endParaRPr lang="it-IT" sz="1600" dirty="0"/>
          </a:p>
          <a:p>
            <a:r>
              <a:rPr lang="it-IT" sz="1600" dirty="0" smtClean="0"/>
              <a:t>La popolazione dell’Oceania è prevalentemente di origin</a:t>
            </a:r>
            <a:r>
              <a:rPr lang="it-IT" sz="1600" dirty="0" smtClean="0"/>
              <a:t>e europea, soprattutto anglosassone a causa della colonizzazione avvenuta a fine Ottocento.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79549" y="4737370"/>
            <a:ext cx="6864440" cy="181588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RELIGIONI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Cattolicesimo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Animismo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600" dirty="0" smtClean="0"/>
          </a:p>
          <a:p>
            <a:endParaRPr lang="it-IT" sz="1600" dirty="0"/>
          </a:p>
          <a:p>
            <a:endParaRPr lang="it-IT" sz="1600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7972023" y="2588653"/>
            <a:ext cx="3090930" cy="255454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ECONOMIA</a:t>
            </a:r>
          </a:p>
          <a:p>
            <a:r>
              <a:rPr lang="it-IT" sz="1600" dirty="0" smtClean="0"/>
              <a:t>Primario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Agricoltura, allevamento , estrazioni minerarie e pesca</a:t>
            </a:r>
            <a:endParaRPr lang="it-IT" sz="1600" dirty="0" smtClean="0"/>
          </a:p>
          <a:p>
            <a:r>
              <a:rPr lang="it-IT" sz="1600" dirty="0" smtClean="0"/>
              <a:t>Secondario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Industria </a:t>
            </a:r>
            <a:endParaRPr lang="it-IT" sz="1600" dirty="0"/>
          </a:p>
          <a:p>
            <a:r>
              <a:rPr lang="it-IT" sz="1600" dirty="0" smtClean="0"/>
              <a:t>Terziario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Turismo </a:t>
            </a:r>
            <a:r>
              <a:rPr lang="it-IT" sz="1600" dirty="0" err="1" smtClean="0"/>
              <a:t>rapresenta</a:t>
            </a:r>
            <a:r>
              <a:rPr lang="it-IT" sz="1600" dirty="0" smtClean="0"/>
              <a:t> la principale fonte economica per le isole minori</a:t>
            </a:r>
            <a:endParaRPr lang="it-IT" sz="1600" dirty="0"/>
          </a:p>
        </p:txBody>
      </p:sp>
      <p:pic>
        <p:nvPicPr>
          <p:cNvPr id="10" name="Picture 2" descr="https://upload.wikimedia.org/wikipedia/commons/thumb/4/43/Oceania,_broad_%28orthographic_projection%29.svg/2000px-Oceania,_broad_%28orthographic_projection%29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282" y="139538"/>
            <a:ext cx="2013363" cy="201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8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OCEANIA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pic>
        <p:nvPicPr>
          <p:cNvPr id="2050" name="Picture 2" descr="http://www.didatticanord.it/media/catalog/product/cache/2/image/9df78eab33525d08d6e5fb8d27136e95/0/6/069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3" y="1570686"/>
            <a:ext cx="6103897" cy="435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globopix.net/oceani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640" y="1875821"/>
            <a:ext cx="50196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510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200</Words>
  <Application>Microsoft Office PowerPoint</Application>
  <PresentationFormat>Widescreen</PresentationFormat>
  <Paragraphs>52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carda</dc:creator>
  <cp:lastModifiedBy>carda</cp:lastModifiedBy>
  <cp:revision>16</cp:revision>
  <dcterms:created xsi:type="dcterms:W3CDTF">2015-11-15T11:04:12Z</dcterms:created>
  <dcterms:modified xsi:type="dcterms:W3CDTF">2016-05-09T16:59:33Z</dcterms:modified>
</cp:coreProperties>
</file>