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88" autoAdjust="0"/>
    <p:restoredTop sz="94434" autoAdjust="0"/>
  </p:normalViewPr>
  <p:slideViewPr>
    <p:cSldViewPr>
      <p:cViewPr varScale="1">
        <p:scale>
          <a:sx n="74" d="100"/>
          <a:sy n="74" d="100"/>
        </p:scale>
        <p:origin x="16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501607D-E1A5-4994-9AF2-50292385D283}" type="datetimeFigureOut">
              <a:rPr lang="it-IT"/>
              <a:pPr>
                <a:defRPr/>
              </a:pPr>
              <a:t>24/03/2016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15CA71-442B-4D8C-9376-ACBE4C5E6F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218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A0D338-73E6-4796-8513-EA0F3AF303C6}" type="slidenum">
              <a:rPr lang="it-IT" altLang="it-IT" smtClean="0"/>
              <a:pPr/>
              <a:t>1</a:t>
            </a:fld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88731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33231-F363-4AD2-8A07-8FCA3B0F48B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340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57B8E-74F8-4E4E-8245-9325CC174A5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4818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6FD85-D8CF-47E1-A712-F2BE420F2CA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010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D9599-B3C0-4ED5-AACE-0BC582E8F59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17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FF4-D881-43D3-871C-FFB3A35B1E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21251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5999D-5009-4BBA-BE8B-CE1AE8A1B9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7313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493C7-00C1-41C6-A7EF-8DF8B00FCC7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468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369EB-9268-4970-AB20-621D0824E5D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405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7BE95-8A0C-4CA2-8E67-40CB866F23C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6862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70861-1EDD-40D2-8617-57B4D78B4A6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9499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55E31-E4E8-4F0C-8A69-9B300C0C00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7061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DCF0533-8FE5-40C9-8243-697591DA35A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TURCHIA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sp>
        <p:nvSpPr>
          <p:cNvPr id="3075" name="Text Box 23"/>
          <p:cNvSpPr txBox="1">
            <a:spLocks noChangeArrowheads="1"/>
          </p:cNvSpPr>
          <p:nvPr/>
        </p:nvSpPr>
        <p:spPr bwMode="auto">
          <a:xfrm>
            <a:off x="1436688" y="1003300"/>
            <a:ext cx="143986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3076" name="Text Box 28"/>
          <p:cNvSpPr txBox="1">
            <a:spLocks noChangeArrowheads="1"/>
          </p:cNvSpPr>
          <p:nvPr/>
        </p:nvSpPr>
        <p:spPr bwMode="auto">
          <a:xfrm>
            <a:off x="-23813" y="1182688"/>
            <a:ext cx="1566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OROGRAFIA</a:t>
            </a:r>
          </a:p>
        </p:txBody>
      </p:sp>
      <p:sp>
        <p:nvSpPr>
          <p:cNvPr id="3077" name="Text Box 65"/>
          <p:cNvSpPr txBox="1">
            <a:spLocks noChangeArrowheads="1"/>
          </p:cNvSpPr>
          <p:nvPr/>
        </p:nvSpPr>
        <p:spPr bwMode="auto">
          <a:xfrm>
            <a:off x="71438" y="1384300"/>
            <a:ext cx="4048125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Monti: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Monti del Ponto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Monti del Tauro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Massiccio del Monte Ararat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Pianure: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Altopiano centrale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78" name="Text Box 79"/>
          <p:cNvSpPr txBox="1">
            <a:spLocks noChangeArrowheads="1"/>
          </p:cNvSpPr>
          <p:nvPr/>
        </p:nvSpPr>
        <p:spPr bwMode="auto">
          <a:xfrm>
            <a:off x="57150" y="146050"/>
            <a:ext cx="28194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N</a:t>
            </a:r>
            <a:r>
              <a:rPr lang="it-IT" altLang="it-IT" sz="1200" dirty="0" smtClean="0"/>
              <a:t>: Mar Nero – Georgia 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S</a:t>
            </a:r>
            <a:r>
              <a:rPr lang="it-IT" altLang="it-IT" sz="1200" dirty="0" smtClean="0"/>
              <a:t>: Cipro – Siria – Iraq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O</a:t>
            </a:r>
            <a:r>
              <a:rPr lang="it-IT" altLang="it-IT" sz="1200" dirty="0" smtClean="0"/>
              <a:t>: Grecia - Bulgaria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E</a:t>
            </a:r>
            <a:r>
              <a:rPr lang="it-IT" altLang="it-IT" sz="1200" dirty="0" smtClean="0"/>
              <a:t>: Armenia – Iran </a:t>
            </a:r>
            <a:endParaRPr lang="it-IT" altLang="it-IT" sz="1200" dirty="0"/>
          </a:p>
        </p:txBody>
      </p:sp>
      <p:pic>
        <p:nvPicPr>
          <p:cNvPr id="3079" name="Picture 84" descr="bandiera-austr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975" y="61913"/>
            <a:ext cx="1438275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Text Box 28"/>
          <p:cNvSpPr txBox="1">
            <a:spLocks noChangeArrowheads="1"/>
          </p:cNvSpPr>
          <p:nvPr/>
        </p:nvSpPr>
        <p:spPr bwMode="auto">
          <a:xfrm>
            <a:off x="-1588" y="2781300"/>
            <a:ext cx="156686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IDROGRAFIA</a:t>
            </a:r>
          </a:p>
        </p:txBody>
      </p:sp>
      <p:sp>
        <p:nvSpPr>
          <p:cNvPr id="3081" name="Text Box 28"/>
          <p:cNvSpPr txBox="1">
            <a:spLocks noChangeArrowheads="1"/>
          </p:cNvSpPr>
          <p:nvPr/>
        </p:nvSpPr>
        <p:spPr bwMode="auto">
          <a:xfrm>
            <a:off x="-23813" y="4318000"/>
            <a:ext cx="1566863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CLIMA</a:t>
            </a:r>
          </a:p>
        </p:txBody>
      </p:sp>
      <p:sp>
        <p:nvSpPr>
          <p:cNvPr id="3082" name="Text Box 65"/>
          <p:cNvSpPr txBox="1">
            <a:spLocks noChangeArrowheads="1"/>
          </p:cNvSpPr>
          <p:nvPr/>
        </p:nvSpPr>
        <p:spPr bwMode="auto">
          <a:xfrm>
            <a:off x="73025" y="29845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/>
              <a:t>F</a:t>
            </a:r>
            <a:r>
              <a:rPr lang="it-IT" altLang="it-IT" sz="1200" dirty="0" smtClean="0"/>
              <a:t>iumi: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Tigri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Eufrate 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Laghi: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Lago di Van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Lago di </a:t>
            </a:r>
            <a:r>
              <a:rPr lang="it-IT" altLang="it-IT" sz="1200" dirty="0" err="1" smtClean="0"/>
              <a:t>Tuz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Lago </a:t>
            </a:r>
            <a:r>
              <a:rPr lang="it-IT" altLang="it-IT" sz="1200" dirty="0" err="1" smtClean="0"/>
              <a:t>Egirdir</a:t>
            </a:r>
            <a:endParaRPr lang="it-IT" altLang="it-IT" sz="1200" dirty="0"/>
          </a:p>
        </p:txBody>
      </p:sp>
      <p:sp>
        <p:nvSpPr>
          <p:cNvPr id="3083" name="Text Box 65"/>
          <p:cNvSpPr txBox="1">
            <a:spLocks noChangeArrowheads="1"/>
          </p:cNvSpPr>
          <p:nvPr/>
        </p:nvSpPr>
        <p:spPr bwMode="auto">
          <a:xfrm>
            <a:off x="85725" y="4533900"/>
            <a:ext cx="404812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Mediterraneo lungo le coste, continentale sugli altipiani interni e alpino sulle vette più elevate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</p:txBody>
      </p:sp>
      <p:sp>
        <p:nvSpPr>
          <p:cNvPr id="3084" name="Text Box 23"/>
          <p:cNvSpPr txBox="1">
            <a:spLocks noChangeArrowheads="1"/>
          </p:cNvSpPr>
          <p:nvPr/>
        </p:nvSpPr>
        <p:spPr bwMode="auto">
          <a:xfrm>
            <a:off x="5857875" y="981075"/>
            <a:ext cx="1557338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chemeClr val="accent2"/>
                </a:solidFill>
              </a:rPr>
              <a:t>geografia politica</a:t>
            </a:r>
          </a:p>
        </p:txBody>
      </p:sp>
      <p:sp>
        <p:nvSpPr>
          <p:cNvPr id="3085" name="Text Box 65"/>
          <p:cNvSpPr txBox="1">
            <a:spLocks noChangeArrowheads="1"/>
          </p:cNvSpPr>
          <p:nvPr/>
        </p:nvSpPr>
        <p:spPr bwMode="auto">
          <a:xfrm>
            <a:off x="5194300" y="1230313"/>
            <a:ext cx="3265488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Capitale</a:t>
            </a:r>
            <a:r>
              <a:rPr lang="it-IT" altLang="it-IT" sz="1200" dirty="0" smtClean="0"/>
              <a:t>: Ankara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err="1"/>
              <a:t>Orientam.politico</a:t>
            </a:r>
            <a:r>
              <a:rPr lang="it-IT" altLang="it-IT" sz="1200" dirty="0" smtClean="0"/>
              <a:t>: Repubblica </a:t>
            </a:r>
            <a:r>
              <a:rPr lang="it-IT" altLang="it-IT" sz="1200" dirty="0" err="1" smtClean="0"/>
              <a:t>paramentare</a:t>
            </a:r>
            <a:endParaRPr lang="it-IT" altLang="it-IT" sz="1200" dirty="0"/>
          </a:p>
        </p:txBody>
      </p:sp>
      <p:sp>
        <p:nvSpPr>
          <p:cNvPr id="3086" name="Text Box 23"/>
          <p:cNvSpPr txBox="1">
            <a:spLocks noChangeArrowheads="1"/>
          </p:cNvSpPr>
          <p:nvPr/>
        </p:nvSpPr>
        <p:spPr bwMode="auto">
          <a:xfrm>
            <a:off x="5873750" y="1824038"/>
            <a:ext cx="17224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00B050"/>
                </a:solidFill>
              </a:rPr>
              <a:t>geografia economica</a:t>
            </a:r>
          </a:p>
        </p:txBody>
      </p:sp>
      <p:sp>
        <p:nvSpPr>
          <p:cNvPr id="3087" name="Text Box 28"/>
          <p:cNvSpPr txBox="1">
            <a:spLocks noChangeArrowheads="1"/>
          </p:cNvSpPr>
          <p:nvPr/>
        </p:nvSpPr>
        <p:spPr bwMode="auto">
          <a:xfrm>
            <a:off x="4338638" y="2457450"/>
            <a:ext cx="15605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1° settore</a:t>
            </a:r>
          </a:p>
        </p:txBody>
      </p:sp>
      <p:sp>
        <p:nvSpPr>
          <p:cNvPr id="3088" name="Text Box 65"/>
          <p:cNvSpPr txBox="1">
            <a:spLocks noChangeArrowheads="1"/>
          </p:cNvSpPr>
          <p:nvPr/>
        </p:nvSpPr>
        <p:spPr bwMode="auto">
          <a:xfrm>
            <a:off x="4387850" y="2682875"/>
            <a:ext cx="4430713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25,4%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Agricoltura: cereali, cotone, tabacco, agrumi, tè, nocciole (primo produttore al mondo), vite e olivo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Allevamento: bovini, ovini e caprini (che forniscono una lana molto pregiata)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Produzione di legname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Estrazioni minerarie: cromo (per le esportazioni)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/>
          </a:p>
        </p:txBody>
      </p:sp>
      <p:sp>
        <p:nvSpPr>
          <p:cNvPr id="3089" name="Text Box 65"/>
          <p:cNvSpPr txBox="1">
            <a:spLocks noChangeArrowheads="1"/>
          </p:cNvSpPr>
          <p:nvPr/>
        </p:nvSpPr>
        <p:spPr bwMode="auto">
          <a:xfrm>
            <a:off x="5106988" y="2076450"/>
            <a:ext cx="325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PIL/ab</a:t>
            </a:r>
            <a:r>
              <a:rPr lang="it-IT" altLang="it-IT" sz="1200" dirty="0" smtClean="0"/>
              <a:t>.: 10.522 $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Moneta</a:t>
            </a:r>
            <a:r>
              <a:rPr lang="it-IT" altLang="it-IT" sz="1200" dirty="0" smtClean="0"/>
              <a:t>: nuova lira turca</a:t>
            </a:r>
            <a:endParaRPr lang="it-IT" altLang="it-IT" sz="1200" dirty="0"/>
          </a:p>
        </p:txBody>
      </p:sp>
      <p:sp>
        <p:nvSpPr>
          <p:cNvPr id="3090" name="Text Box 28"/>
          <p:cNvSpPr txBox="1">
            <a:spLocks noChangeArrowheads="1"/>
          </p:cNvSpPr>
          <p:nvPr/>
        </p:nvSpPr>
        <p:spPr bwMode="auto">
          <a:xfrm>
            <a:off x="4387850" y="4252913"/>
            <a:ext cx="15605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2° settore</a:t>
            </a:r>
          </a:p>
        </p:txBody>
      </p:sp>
      <p:sp>
        <p:nvSpPr>
          <p:cNvPr id="3091" name="Text Box 65"/>
          <p:cNvSpPr txBox="1">
            <a:spLocks noChangeArrowheads="1"/>
          </p:cNvSpPr>
          <p:nvPr/>
        </p:nvSpPr>
        <p:spPr bwMode="auto">
          <a:xfrm>
            <a:off x="4387850" y="4473575"/>
            <a:ext cx="4430713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26,5%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Industria: siderurgica, tessile, alimentare, chimica, meccanica, edilizia e del cemento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Artigianato: tappeti pregiati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Centrali termiche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92" name="Text Box 28"/>
          <p:cNvSpPr txBox="1">
            <a:spLocks noChangeArrowheads="1"/>
          </p:cNvSpPr>
          <p:nvPr/>
        </p:nvSpPr>
        <p:spPr bwMode="auto">
          <a:xfrm>
            <a:off x="4387850" y="5676900"/>
            <a:ext cx="156051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3° settore</a:t>
            </a:r>
          </a:p>
        </p:txBody>
      </p:sp>
      <p:sp>
        <p:nvSpPr>
          <p:cNvPr id="3093" name="Text Box 65"/>
          <p:cNvSpPr txBox="1">
            <a:spLocks noChangeArrowheads="1"/>
          </p:cNvSpPr>
          <p:nvPr/>
        </p:nvSpPr>
        <p:spPr bwMode="auto">
          <a:xfrm>
            <a:off x="4387850" y="5895975"/>
            <a:ext cx="4430713" cy="83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48,1%degli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Turismo 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Scambi commerciali e esportazione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La crisi mondiale ha aumentato il debito pubblico</a:t>
            </a:r>
            <a:endParaRPr lang="it-IT" altLang="it-IT" sz="1200" dirty="0"/>
          </a:p>
        </p:txBody>
      </p:sp>
      <p:sp>
        <p:nvSpPr>
          <p:cNvPr id="3094" name="Text Box 23"/>
          <p:cNvSpPr txBox="1">
            <a:spLocks noChangeArrowheads="1"/>
          </p:cNvSpPr>
          <p:nvPr/>
        </p:nvSpPr>
        <p:spPr bwMode="auto">
          <a:xfrm>
            <a:off x="1085850" y="5399088"/>
            <a:ext cx="14398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7030A0"/>
                </a:solidFill>
              </a:rPr>
              <a:t>geografia umana</a:t>
            </a:r>
          </a:p>
        </p:txBody>
      </p:sp>
      <p:sp>
        <p:nvSpPr>
          <p:cNvPr id="3095" name="Text Box 28"/>
          <p:cNvSpPr txBox="1">
            <a:spLocks noChangeArrowheads="1"/>
          </p:cNvSpPr>
          <p:nvPr/>
        </p:nvSpPr>
        <p:spPr bwMode="auto">
          <a:xfrm>
            <a:off x="0" y="-53975"/>
            <a:ext cx="827088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CONFINI</a:t>
            </a:r>
          </a:p>
        </p:txBody>
      </p:sp>
      <p:sp>
        <p:nvSpPr>
          <p:cNvPr id="2" name="Rettangolo 1"/>
          <p:cNvSpPr/>
          <p:nvPr/>
        </p:nvSpPr>
        <p:spPr bwMode="auto">
          <a:xfrm>
            <a:off x="26532" y="1026456"/>
            <a:ext cx="4165589" cy="4249555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289698" y="1003299"/>
            <a:ext cx="4694840" cy="763695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94" name="Rettangolo 93"/>
          <p:cNvSpPr/>
          <p:nvPr/>
        </p:nvSpPr>
        <p:spPr bwMode="auto">
          <a:xfrm>
            <a:off x="4305000" y="1823941"/>
            <a:ext cx="4679538" cy="4971846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>
              <a:solidFill>
                <a:srgbClr val="00B050"/>
              </a:solidFill>
            </a:endParaRPr>
          </a:p>
        </p:txBody>
      </p:sp>
      <p:sp>
        <p:nvSpPr>
          <p:cNvPr id="3105" name="Text Box 65"/>
          <p:cNvSpPr txBox="1">
            <a:spLocks noChangeArrowheads="1"/>
          </p:cNvSpPr>
          <p:nvPr/>
        </p:nvSpPr>
        <p:spPr bwMode="auto">
          <a:xfrm>
            <a:off x="79375" y="5638800"/>
            <a:ext cx="3722688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CITTA</a:t>
            </a:r>
            <a:r>
              <a:rPr lang="it-IT" altLang="it-IT" sz="1200" dirty="0" smtClean="0"/>
              <a:t>’: Ankara – Istanbul – Smirne – Adana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Abitanti-densità:74.724.269 ab. – 95 ab./kmq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Lingua-cultura: turco – religione musulmana</a:t>
            </a:r>
            <a:endParaRPr lang="it-IT" altLang="it-IT" sz="1200" dirty="0"/>
          </a:p>
        </p:txBody>
      </p:sp>
      <p:sp>
        <p:nvSpPr>
          <p:cNvPr id="96" name="Rettangolo 95"/>
          <p:cNvSpPr/>
          <p:nvPr/>
        </p:nvSpPr>
        <p:spPr bwMode="auto">
          <a:xfrm>
            <a:off x="26394" y="5399860"/>
            <a:ext cx="4165589" cy="1395927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TURCHIA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pic>
        <p:nvPicPr>
          <p:cNvPr id="1026" name="Picture 2" descr="http://www.voyagesphotosmanu.com/Complet/images/carta_geografica_turchia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0" t="5759" r="4709" b="6406"/>
          <a:stretch/>
        </p:blipFill>
        <p:spPr bwMode="auto">
          <a:xfrm>
            <a:off x="1620423" y="1052736"/>
            <a:ext cx="6263516" cy="5027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030424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225</Words>
  <Application>Microsoft Office PowerPoint</Application>
  <PresentationFormat>Presentazione su schermo (4:3)</PresentationFormat>
  <Paragraphs>54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Struttura predefinita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Cristiano</dc:creator>
  <cp:lastModifiedBy>carda</cp:lastModifiedBy>
  <cp:revision>31</cp:revision>
  <dcterms:created xsi:type="dcterms:W3CDTF">2014-09-27T15:59:19Z</dcterms:created>
  <dcterms:modified xsi:type="dcterms:W3CDTF">2016-03-24T15:31:36Z</dcterms:modified>
</cp:coreProperties>
</file>