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06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B62"/>
    <a:srgbClr val="1AA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5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3776472"/>
            <a:ext cx="7196328" cy="147002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5257800"/>
            <a:ext cx="7196328" cy="98755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 2" pitchFamily="18" charset="2"/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1DED-DA5D-8B41-AB60-F7CC225E525F}" type="datetimeFigureOut">
              <a:rPr lang="it-IT" smtClean="0"/>
              <a:pPr/>
              <a:t>10/04/16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1DED-DA5D-8B41-AB60-F7CC225E525F}" type="datetimeFigureOut">
              <a:rPr lang="it-IT" smtClean="0"/>
              <a:pPr/>
              <a:t>10/04/16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7012-8940-944B-B945-4903EC3FEE5F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titolo con immagin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89" y="3774328"/>
            <a:ext cx="7199311" cy="1470025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5257800"/>
            <a:ext cx="7199312" cy="9906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1DED-DA5D-8B41-AB60-F7CC225E525F}" type="datetimeFigureOut">
              <a:rPr lang="it-IT" smtClean="0"/>
              <a:pPr/>
              <a:t>10/04/16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555043"/>
            <a:ext cx="4142460" cy="308539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2236694"/>
            <a:ext cx="7612063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3617259"/>
            <a:ext cx="7612063" cy="1500187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1DED-DA5D-8B41-AB60-F7CC225E525F}" type="datetimeFigureOut">
              <a:rPr lang="it-IT" smtClean="0"/>
              <a:pPr/>
              <a:t>10/04/16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7012-8940-944B-B945-4903EC3FEE5F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1DED-DA5D-8B41-AB60-F7CC225E525F}" type="datetimeFigureOut">
              <a:rPr lang="it-IT" smtClean="0"/>
              <a:pPr/>
              <a:t>10/04/16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7012-8940-944B-B945-4903EC3FEE5F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1DED-DA5D-8B41-AB60-F7CC225E525F}" type="datetimeFigureOut">
              <a:rPr lang="it-IT" smtClean="0"/>
              <a:pPr/>
              <a:t>10/04/16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7012-8940-944B-B945-4903EC3FEE5F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1DED-DA5D-8B41-AB60-F7CC225E525F}" type="datetimeFigureOut">
              <a:rPr lang="it-IT" smtClean="0"/>
              <a:pPr/>
              <a:t>10/04/16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7012-8940-944B-B945-4903EC3FEE5F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1DED-DA5D-8B41-AB60-F7CC225E525F}" type="datetimeFigureOut">
              <a:rPr lang="it-IT" smtClean="0"/>
              <a:pPr/>
              <a:t>10/04/16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7012-8940-944B-B945-4903EC3FEE5F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381000"/>
            <a:ext cx="4149725" cy="58864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A6551DED-DA5D-8B41-AB60-F7CC225E525F}" type="datetimeFigureOut">
              <a:rPr lang="it-IT" smtClean="0"/>
              <a:pPr/>
              <a:t>10/04/16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‹n.›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4267200"/>
            <a:ext cx="7612063" cy="1100138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450465"/>
            <a:ext cx="5486400" cy="362621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5" y="5443538"/>
            <a:ext cx="7612063" cy="804862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1DED-DA5D-8B41-AB60-F7CC225E525F}" type="datetimeFigureOut">
              <a:rPr lang="it-IT" smtClean="0"/>
              <a:pPr/>
              <a:t>10/04/16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7012-8940-944B-B945-4903EC3FEE5F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magini con didascal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A6551DED-DA5D-8B41-AB60-F7CC225E525F}" type="datetimeFigureOut">
              <a:rPr lang="it-IT" smtClean="0"/>
              <a:pPr/>
              <a:t>10/04/16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EFF7012-8940-944B-B945-4903EC3FEE5F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3187732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338031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1DED-DA5D-8B41-AB60-F7CC225E525F}" type="datetimeFigureOut">
              <a:rPr lang="it-IT" smtClean="0"/>
              <a:pPr/>
              <a:t>10/04/16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7012-8940-944B-B945-4903EC3FEE5F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457200"/>
            <a:ext cx="1497106" cy="5810250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8" y="457200"/>
            <a:ext cx="6513511" cy="5810250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1DED-DA5D-8B41-AB60-F7CC225E525F}" type="datetimeFigureOut">
              <a:rPr lang="it-IT" smtClean="0"/>
              <a:pPr/>
              <a:t>10/04/16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7012-8940-944B-B945-4903EC3FEE5F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2070846"/>
            <a:ext cx="7612064" cy="4182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6551DED-DA5D-8B41-AB60-F7CC225E525F}" type="datetimeFigureOut">
              <a:rPr lang="it-IT" smtClean="0"/>
              <a:pPr/>
              <a:t>10/04/16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75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CEFF7012-8940-944B-B945-4903EC3FEE5F}" type="slidenum">
              <a:rPr lang="it-IT" smtClean="0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  <p:sldLayoutId id="2147484112" r:id="rId6"/>
    <p:sldLayoutId id="2147484113" r:id="rId7"/>
    <p:sldLayoutId id="2147484114" r:id="rId8"/>
    <p:sldLayoutId id="2147484115" r:id="rId9"/>
    <p:sldLayoutId id="2147484116" r:id="rId10"/>
    <p:sldLayoutId id="2147484117" r:id="rId11"/>
    <p:sldLayoutId id="2147484118" r:id="rId12"/>
    <p:sldLayoutId id="214748411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gif"/><Relationship Id="rId3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6" Type="http://schemas.openxmlformats.org/officeDocument/2006/relationships/image" Target="../media/image17.jpeg"/><Relationship Id="rId7" Type="http://schemas.openxmlformats.org/officeDocument/2006/relationships/image" Target="../media/image18.jpeg"/><Relationship Id="rId8" Type="http://schemas.openxmlformats.org/officeDocument/2006/relationships/image" Target="../media/image19.jpeg"/><Relationship Id="rId9" Type="http://schemas.openxmlformats.org/officeDocument/2006/relationships/image" Target="../media/image20.jpeg"/><Relationship Id="rId10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5" Type="http://schemas.openxmlformats.org/officeDocument/2006/relationships/image" Target="../media/image34.jpeg"/><Relationship Id="rId6" Type="http://schemas.openxmlformats.org/officeDocument/2006/relationships/image" Target="../media/image35.jpe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2838064"/>
            <a:ext cx="7690104" cy="1637369"/>
          </a:xfrm>
        </p:spPr>
        <p:txBody>
          <a:bodyPr/>
          <a:lstStyle/>
          <a:p>
            <a:r>
              <a:rPr lang="it-IT" dirty="0" smtClean="0"/>
              <a:t>VIAGGIO NELLE INDIE 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4475433"/>
            <a:ext cx="8228013" cy="1294773"/>
          </a:xfrm>
        </p:spPr>
        <p:txBody>
          <a:bodyPr>
            <a:normAutofit/>
          </a:bodyPr>
          <a:lstStyle/>
          <a:p>
            <a:r>
              <a:rPr lang="it-IT" sz="2800" dirty="0" smtClean="0"/>
              <a:t>A cura di Emma Di Bagno</a:t>
            </a:r>
            <a:endParaRPr lang="it-IT" sz="2800" dirty="0"/>
          </a:p>
        </p:txBody>
      </p:sp>
      <p:pic>
        <p:nvPicPr>
          <p:cNvPr id="5" name="Immagine 4" descr="emoji-orte-3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9040" y="3704369"/>
            <a:ext cx="771064" cy="771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 tmFilter="0,0; .5, 0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4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1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3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olo 3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" name="Segnaposto contenuto 6" descr="india.gif"/>
          <p:cNvPicPr>
            <a:picLocks noGrp="1" noChangeAspect="1"/>
          </p:cNvPicPr>
          <p:nvPr>
            <p:ph idx="1"/>
          </p:nvPr>
        </p:nvPicPr>
        <p:blipFill>
          <a:blip r:embed="rId2"/>
          <a:srcRect t="-9294" b="-9294"/>
          <a:stretch>
            <a:fillRect/>
          </a:stretch>
        </p:blipFill>
        <p:spPr>
          <a:xfrm>
            <a:off x="322546" y="302517"/>
            <a:ext cx="4149725" cy="5886450"/>
          </a:xfrm>
        </p:spPr>
      </p:pic>
      <p:sp>
        <p:nvSpPr>
          <p:cNvPr id="37" name="Segnaposto testo 3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</p:txBody>
      </p:sp>
      <p:cxnSp>
        <p:nvCxnSpPr>
          <p:cNvPr id="9" name="Connettore 2 8"/>
          <p:cNvCxnSpPr/>
          <p:nvPr/>
        </p:nvCxnSpPr>
        <p:spPr>
          <a:xfrm flipV="1">
            <a:off x="1693188" y="302517"/>
            <a:ext cx="3809674" cy="15947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5502862" y="0"/>
            <a:ext cx="2288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NEW DELHI, la capitale</a:t>
            </a: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5502862" y="646331"/>
            <a:ext cx="3641138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Confini</a:t>
            </a:r>
            <a:r>
              <a:rPr lang="it-IT" dirty="0"/>
              <a:t>= Pakistan a ovest,</a:t>
            </a:r>
            <a:r>
              <a:rPr lang="it-IT" dirty="0" err="1"/>
              <a:t> Cina</a:t>
            </a:r>
            <a:r>
              <a:rPr lang="it-IT" dirty="0"/>
              <a:t>,</a:t>
            </a:r>
            <a:r>
              <a:rPr lang="it-IT" dirty="0" err="1"/>
              <a:t> Nepal e Bhutan a</a:t>
            </a:r>
            <a:r>
              <a:rPr lang="it-IT" dirty="0"/>
              <a:t> nord-est, </a:t>
            </a:r>
            <a:r>
              <a:rPr lang="it-IT" dirty="0" err="1"/>
              <a:t>e Bangladesh e</a:t>
            </a:r>
            <a:r>
              <a:rPr lang="it-IT" dirty="0"/>
              <a:t> </a:t>
            </a:r>
            <a:r>
              <a:rPr lang="it-IT" dirty="0" err="1"/>
              <a:t>la Birmania ad</a:t>
            </a:r>
            <a:r>
              <a:rPr lang="it-IT" dirty="0"/>
              <a:t> est</a:t>
            </a:r>
            <a:r>
              <a:rPr lang="it-IT" dirty="0" smtClean="0"/>
              <a:t>.</a:t>
            </a:r>
          </a:p>
          <a:p>
            <a:endParaRPr lang="it-IT" dirty="0" smtClean="0"/>
          </a:p>
          <a:p>
            <a:r>
              <a:rPr lang="it-IT" dirty="0" smtClean="0"/>
              <a:t>Mari</a:t>
            </a:r>
            <a:r>
              <a:rPr lang="it-IT" dirty="0"/>
              <a:t>=E' bagnata da Mar Arabico, Oceano Indiano e Golfo del </a:t>
            </a:r>
            <a:r>
              <a:rPr lang="it-IT" dirty="0" smtClean="0"/>
              <a:t>Bengala</a:t>
            </a:r>
          </a:p>
          <a:p>
            <a:endParaRPr lang="it-IT" dirty="0" smtClean="0"/>
          </a:p>
          <a:p>
            <a:r>
              <a:rPr lang="it-IT" dirty="0" err="1" smtClean="0"/>
              <a:t>Monti</a:t>
            </a:r>
            <a:r>
              <a:rPr lang="it-IT" dirty="0" err="1"/>
              <a:t>=A</a:t>
            </a:r>
            <a:r>
              <a:rPr lang="it-IT" dirty="0"/>
              <a:t> nord-est l'India è cinta dalla catena montuosa dell'</a:t>
            </a:r>
            <a:r>
              <a:rPr lang="it-IT" b="1" dirty="0"/>
              <a:t>Himalaya. Altri monti sono gli </a:t>
            </a:r>
            <a:r>
              <a:rPr lang="it-IT" b="1" dirty="0" err="1"/>
              <a:t>Aravalli</a:t>
            </a:r>
            <a:r>
              <a:rPr lang="it-IT" b="1" dirty="0"/>
              <a:t>,</a:t>
            </a:r>
            <a:r>
              <a:rPr lang="it-IT" b="1" dirty="0" err="1"/>
              <a:t>  i</a:t>
            </a:r>
            <a:r>
              <a:rPr lang="it-IT" b="1" dirty="0"/>
              <a:t> </a:t>
            </a:r>
            <a:r>
              <a:rPr lang="it-IT" b="1" dirty="0" err="1"/>
              <a:t>Satpura e</a:t>
            </a:r>
            <a:r>
              <a:rPr lang="it-IT" b="1" dirty="0"/>
              <a:t> i </a:t>
            </a:r>
            <a:r>
              <a:rPr lang="it-IT" b="1" dirty="0" err="1"/>
              <a:t>VindhyaFiumi=I</a:t>
            </a:r>
            <a:r>
              <a:rPr lang="it-IT" b="1" dirty="0"/>
              <a:t> più importanti sono il Gange e il Brahmaputra che sfociano nel Golfo del Bengala. Affluenti del Gange sono lo </a:t>
            </a:r>
            <a:r>
              <a:rPr lang="it-IT" b="1" dirty="0" err="1"/>
              <a:t>Yamuna</a:t>
            </a:r>
            <a:r>
              <a:rPr lang="it-IT" b="1" dirty="0"/>
              <a:t> e il </a:t>
            </a:r>
            <a:r>
              <a:rPr lang="it-IT" b="1" dirty="0" err="1"/>
              <a:t>Kosi. </a:t>
            </a:r>
            <a:endParaRPr lang="it-IT" dirty="0"/>
          </a:p>
        </p:txBody>
      </p:sp>
      <p:cxnSp>
        <p:nvCxnSpPr>
          <p:cNvPr id="15" name="Connettore 2 14"/>
          <p:cNvCxnSpPr/>
          <p:nvPr/>
        </p:nvCxnSpPr>
        <p:spPr>
          <a:xfrm rot="5400000" flipH="1" flipV="1">
            <a:off x="3785549" y="2221907"/>
            <a:ext cx="1791070" cy="16435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>
            <a:off x="2684768" y="1541990"/>
            <a:ext cx="2818094" cy="17259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e 28"/>
          <p:cNvSpPr/>
          <p:nvPr/>
        </p:nvSpPr>
        <p:spPr>
          <a:xfrm>
            <a:off x="1208519" y="564478"/>
            <a:ext cx="1476249" cy="1434712"/>
          </a:xfrm>
          <a:prstGeom prst="ellipse">
            <a:avLst/>
          </a:prstGeom>
          <a:blipFill rotWithShape="1">
            <a:blip r:embed="rId3">
              <a:alphaModFix amt="0"/>
            </a:blip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Ovale 29"/>
          <p:cNvSpPr/>
          <p:nvPr/>
        </p:nvSpPr>
        <p:spPr>
          <a:xfrm>
            <a:off x="2397409" y="3761936"/>
            <a:ext cx="1785916" cy="1664553"/>
          </a:xfrm>
          <a:prstGeom prst="ellipse">
            <a:avLst/>
          </a:prstGeom>
          <a:blipFill rotWithShape="1">
            <a:blip r:embed="rId3">
              <a:alphaModFix amt="0"/>
            </a:blip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Ovale 31"/>
          <p:cNvSpPr/>
          <p:nvPr/>
        </p:nvSpPr>
        <p:spPr>
          <a:xfrm>
            <a:off x="1032244" y="1541990"/>
            <a:ext cx="914400" cy="914400"/>
          </a:xfrm>
          <a:prstGeom prst="ellipse">
            <a:avLst/>
          </a:prstGeom>
          <a:blipFill rotWithShape="1">
            <a:blip r:embed="rId3">
              <a:alphaModFix amt="0"/>
            </a:blip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29" grpId="0" animBg="1"/>
      <p:bldP spid="30" grpId="0" animBg="1"/>
      <p:bldP spid="3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egnaposto testo 14"/>
          <p:cNvSpPr>
            <a:spLocks noGrp="1"/>
          </p:cNvSpPr>
          <p:nvPr>
            <p:ph type="body" idx="1"/>
          </p:nvPr>
        </p:nvSpPr>
        <p:spPr>
          <a:xfrm>
            <a:off x="0" y="1254393"/>
            <a:ext cx="4422774" cy="1336407"/>
          </a:xfrm>
        </p:spPr>
        <p:txBody>
          <a:bodyPr/>
          <a:lstStyle/>
          <a:p>
            <a:r>
              <a:rPr lang="it-IT" dirty="0" smtClean="0">
                <a:solidFill>
                  <a:srgbClr val="000090"/>
                </a:solidFill>
              </a:rPr>
              <a:t>Morfologia del territorio</a:t>
            </a:r>
            <a:endParaRPr lang="it-IT" dirty="0">
              <a:solidFill>
                <a:srgbClr val="000090"/>
              </a:solidFill>
            </a:endParaRPr>
          </a:p>
        </p:txBody>
      </p:sp>
      <p:sp>
        <p:nvSpPr>
          <p:cNvPr id="12" name="Segnaposto contenuto 11"/>
          <p:cNvSpPr>
            <a:spLocks noGrp="1"/>
          </p:cNvSpPr>
          <p:nvPr>
            <p:ph sz="half" idx="2"/>
          </p:nvPr>
        </p:nvSpPr>
        <p:spPr>
          <a:xfrm>
            <a:off x="0" y="2210868"/>
            <a:ext cx="4422774" cy="464713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 smtClean="0"/>
              <a:t>  L’ India è divisa in tre regioni naturali:</a:t>
            </a:r>
          </a:p>
          <a:p>
            <a:pPr>
              <a:buClr>
                <a:srgbClr val="FF0000"/>
              </a:buClr>
              <a:buFont typeface="Wingdings" charset="2"/>
              <a:buChar char=""/>
            </a:pPr>
            <a:r>
              <a:rPr lang="it-IT" dirty="0" smtClean="0"/>
              <a:t>La parte più settentrionale è occupata dalle catene dell’ Himalaya e del </a:t>
            </a:r>
            <a:r>
              <a:rPr lang="it-IT" dirty="0" err="1" smtClean="0"/>
              <a:t>Karakorum</a:t>
            </a:r>
            <a:r>
              <a:rPr lang="it-IT" dirty="0" smtClean="0"/>
              <a:t>. In questa regione si trova il </a:t>
            </a:r>
            <a:r>
              <a:rPr lang="it-IT" dirty="0" err="1" smtClean="0"/>
              <a:t>Kangchenjung</a:t>
            </a:r>
            <a:r>
              <a:rPr lang="it-IT" dirty="0" smtClean="0"/>
              <a:t>, la vetta più alta della nazione.</a:t>
            </a:r>
          </a:p>
          <a:p>
            <a:pPr>
              <a:buClr>
                <a:srgbClr val="FF0000"/>
              </a:buClr>
              <a:buFont typeface="Wingdings" charset="2"/>
              <a:buChar char=""/>
            </a:pPr>
            <a:r>
              <a:rPr lang="it-IT" dirty="0" smtClean="0"/>
              <a:t>La parte centrale del paese è occupata dalla pianura indo-gangetica dove sono presenti tre fiumi: l’ Indo, il Gange e il Brahmaputra.</a:t>
            </a:r>
          </a:p>
          <a:p>
            <a:pPr>
              <a:buClr>
                <a:srgbClr val="FF0000"/>
              </a:buClr>
              <a:buFont typeface="Wingdings" charset="2"/>
              <a:buChar char=""/>
            </a:pPr>
            <a:r>
              <a:rPr lang="it-IT" dirty="0" smtClean="0"/>
              <a:t> Nella parte meridionale del paese è presente l’ Altopiano del </a:t>
            </a:r>
            <a:r>
              <a:rPr lang="it-IT" dirty="0" err="1" smtClean="0"/>
              <a:t>Deccan</a:t>
            </a:r>
            <a:r>
              <a:rPr lang="it-IT" dirty="0" smtClean="0"/>
              <a:t> che si estende tra i </a:t>
            </a:r>
            <a:r>
              <a:rPr lang="it-IT" dirty="0" err="1" smtClean="0"/>
              <a:t>Ghati</a:t>
            </a:r>
            <a:r>
              <a:rPr lang="it-IT" dirty="0" smtClean="0"/>
              <a:t> Orientai e occidentali.</a:t>
            </a:r>
          </a:p>
        </p:txBody>
      </p:sp>
      <p:sp>
        <p:nvSpPr>
          <p:cNvPr id="16" name="Segnaposto testo 15"/>
          <p:cNvSpPr>
            <a:spLocks noGrp="1"/>
          </p:cNvSpPr>
          <p:nvPr>
            <p:ph type="body" sz="quarter" idx="3"/>
          </p:nvPr>
        </p:nvSpPr>
        <p:spPr>
          <a:xfrm>
            <a:off x="4422774" y="1254393"/>
            <a:ext cx="4721225" cy="1336407"/>
          </a:xfrm>
        </p:spPr>
        <p:txBody>
          <a:bodyPr/>
          <a:lstStyle/>
          <a:p>
            <a:r>
              <a:rPr lang="it-IT" dirty="0" smtClean="0">
                <a:solidFill>
                  <a:srgbClr val="000090"/>
                </a:solidFill>
              </a:rPr>
              <a:t>Risorse ambientali</a:t>
            </a:r>
            <a:endParaRPr lang="it-IT" dirty="0">
              <a:solidFill>
                <a:srgbClr val="000090"/>
              </a:solidFill>
            </a:endParaRPr>
          </a:p>
        </p:txBody>
      </p:sp>
      <p:sp>
        <p:nvSpPr>
          <p:cNvPr id="17" name="Segnaposto contenuto 16"/>
          <p:cNvSpPr>
            <a:spLocks noGrp="1"/>
          </p:cNvSpPr>
          <p:nvPr>
            <p:ph sz="quarter" idx="4"/>
          </p:nvPr>
        </p:nvSpPr>
        <p:spPr>
          <a:xfrm>
            <a:off x="4422774" y="2210868"/>
            <a:ext cx="4721225" cy="4647131"/>
          </a:xfrm>
        </p:spPr>
        <p:txBody>
          <a:bodyPr/>
          <a:lstStyle/>
          <a:p>
            <a:pPr>
              <a:buNone/>
            </a:pPr>
            <a:r>
              <a:rPr lang="it-IT" dirty="0" smtClean="0"/>
              <a:t>     Verso il sud dell’ Himalaya l’ India possiede diversi ambienti naturali come le </a:t>
            </a:r>
            <a:r>
              <a:rPr lang="it-IT" dirty="0" smtClean="0">
                <a:solidFill>
                  <a:srgbClr val="FF0000"/>
                </a:solidFill>
              </a:rPr>
              <a:t>foreste di conifere</a:t>
            </a:r>
            <a:r>
              <a:rPr lang="it-IT" dirty="0" smtClean="0"/>
              <a:t>, </a:t>
            </a:r>
            <a:r>
              <a:rPr lang="it-IT" dirty="0" smtClean="0">
                <a:solidFill>
                  <a:srgbClr val="FF0000"/>
                </a:solidFill>
              </a:rPr>
              <a:t>la savana umida</a:t>
            </a:r>
            <a:r>
              <a:rPr lang="it-IT" dirty="0" smtClean="0"/>
              <a:t>, </a:t>
            </a:r>
            <a:r>
              <a:rPr lang="it-IT" dirty="0" smtClean="0">
                <a:solidFill>
                  <a:srgbClr val="FF0000"/>
                </a:solidFill>
              </a:rPr>
              <a:t>la foresta tropicale </a:t>
            </a:r>
            <a:r>
              <a:rPr lang="it-IT" dirty="0" smtClean="0"/>
              <a:t>e </a:t>
            </a:r>
            <a:r>
              <a:rPr lang="it-IT" dirty="0" smtClean="0">
                <a:solidFill>
                  <a:srgbClr val="FF0000"/>
                </a:solidFill>
              </a:rPr>
              <a:t>le zone steppose</a:t>
            </a:r>
            <a:r>
              <a:rPr lang="it-IT" dirty="0" smtClean="0"/>
              <a:t> dell’ Altopiano del </a:t>
            </a:r>
            <a:r>
              <a:rPr lang="it-IT" dirty="0" err="1" smtClean="0"/>
              <a:t>Deccan</a:t>
            </a:r>
            <a:r>
              <a:rPr lang="it-IT" dirty="0" smtClean="0"/>
              <a:t>.</a:t>
            </a:r>
          </a:p>
          <a:p>
            <a:pPr>
              <a:buNone/>
            </a:pPr>
            <a:r>
              <a:rPr lang="it-IT" dirty="0" smtClean="0"/>
              <a:t>Gli animali caratteristici di queste parti sono il leone asiatico, la tigre bengala, gli elefanti asiatici, le scimmie, molti uccelli acquatici, serpenti velenosi e alcune particolari </a:t>
            </a:r>
            <a:r>
              <a:rPr lang="it-IT" dirty="0" err="1" smtClean="0"/>
              <a:t>speci</a:t>
            </a:r>
            <a:r>
              <a:rPr lang="it-IT" dirty="0" smtClean="0"/>
              <a:t> come il delfino</a:t>
            </a:r>
          </a:p>
          <a:p>
            <a:pPr>
              <a:buNone/>
            </a:pPr>
            <a:endParaRPr lang="it-IT" dirty="0"/>
          </a:p>
        </p:txBody>
      </p:sp>
      <p:sp>
        <p:nvSpPr>
          <p:cNvPr id="18" name="Titolo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 India e tutti i suoi aspetti</a:t>
            </a:r>
            <a:endParaRPr lang="it-IT" dirty="0"/>
          </a:p>
        </p:txBody>
      </p:sp>
      <p:pic>
        <p:nvPicPr>
          <p:cNvPr id="24" name="Immagine 23" descr="foresta tropic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71700" y="0"/>
            <a:ext cx="11189192" cy="7058053"/>
          </a:xfrm>
          <a:prstGeom prst="rect">
            <a:avLst/>
          </a:prstGeom>
        </p:spPr>
      </p:pic>
      <p:pic>
        <p:nvPicPr>
          <p:cNvPr id="25" name="Immagine 24" descr="004carrub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884" y="750742"/>
            <a:ext cx="9380608" cy="5534071"/>
          </a:xfrm>
          <a:prstGeom prst="rect">
            <a:avLst/>
          </a:prstGeom>
        </p:spPr>
      </p:pic>
      <p:pic>
        <p:nvPicPr>
          <p:cNvPr id="26" name="Immagine 25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6643" y="2012560"/>
            <a:ext cx="8810849" cy="2932142"/>
          </a:xfrm>
          <a:prstGeom prst="rect">
            <a:avLst/>
          </a:prstGeom>
        </p:spPr>
      </p:pic>
      <p:pic>
        <p:nvPicPr>
          <p:cNvPr id="27" name="Immagine 26" descr="leone asiatic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6447" y="1497106"/>
            <a:ext cx="5121045" cy="4053582"/>
          </a:xfrm>
          <a:prstGeom prst="rect">
            <a:avLst/>
          </a:prstGeom>
        </p:spPr>
      </p:pic>
      <p:pic>
        <p:nvPicPr>
          <p:cNvPr id="28" name="Immagine 27" descr="bengal tig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389" y="1787510"/>
            <a:ext cx="4421103" cy="3447596"/>
          </a:xfrm>
          <a:prstGeom prst="rect">
            <a:avLst/>
          </a:prstGeom>
        </p:spPr>
      </p:pic>
      <p:pic>
        <p:nvPicPr>
          <p:cNvPr id="29" name="Immagine 28" descr="s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3969" y="2210868"/>
            <a:ext cx="4006536" cy="2671024"/>
          </a:xfrm>
          <a:prstGeom prst="rect">
            <a:avLst/>
          </a:prstGeom>
        </p:spPr>
      </p:pic>
      <p:pic>
        <p:nvPicPr>
          <p:cNvPr id="30" name="Immagine 29" descr="monkeys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0135" y="2405096"/>
            <a:ext cx="2800370" cy="2291092"/>
          </a:xfrm>
          <a:prstGeom prst="rect">
            <a:avLst/>
          </a:prstGeom>
        </p:spPr>
      </p:pic>
      <p:pic>
        <p:nvPicPr>
          <p:cNvPr id="31" name="Immagine 30" descr="serpente nat geo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80135" y="2590800"/>
            <a:ext cx="2800370" cy="1840034"/>
          </a:xfrm>
          <a:prstGeom prst="rect">
            <a:avLst/>
          </a:prstGeom>
        </p:spPr>
      </p:pic>
      <p:pic>
        <p:nvPicPr>
          <p:cNvPr id="32" name="Immagine 31" descr="delfino del gange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07819" y="2885566"/>
            <a:ext cx="2272686" cy="11853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85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385" decel="100000"/>
                                        <p:tgtEl>
                                          <p:spTgt spid="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385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385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85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385" decel="100000"/>
                                        <p:tgtEl>
                                          <p:spTgt spid="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385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385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85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385" decel="100000"/>
                                        <p:tgtEl>
                                          <p:spTgt spid="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385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385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85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385" decel="100000"/>
                                        <p:tgtEl>
                                          <p:spTgt spid="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385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385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85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385" decel="100000"/>
                                        <p:tgtEl>
                                          <p:spTgt spid="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385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385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85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385" decel="100000"/>
                                        <p:tgtEl>
                                          <p:spTgt spid="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6" dur="385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8" dur="385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85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385" decel="100000"/>
                                        <p:tgtEl>
                                          <p:spTgt spid="3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7" dur="385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9" dur="385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85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385" decel="100000"/>
                                        <p:tgtEl>
                                          <p:spTgt spid="3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8" dur="385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0" dur="385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 India e tutti i suoi aspetti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65174" y="1497106"/>
            <a:ext cx="3657600" cy="823520"/>
          </a:xfrm>
        </p:spPr>
        <p:txBody>
          <a:bodyPr/>
          <a:lstStyle/>
          <a:p>
            <a:r>
              <a:rPr lang="it-IT" dirty="0" smtClean="0">
                <a:solidFill>
                  <a:srgbClr val="000090"/>
                </a:solidFill>
              </a:rPr>
              <a:t>Clima</a:t>
            </a:r>
            <a:endParaRPr lang="it-IT" dirty="0">
              <a:solidFill>
                <a:srgbClr val="000090"/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0" y="2320626"/>
            <a:ext cx="4422774" cy="4537373"/>
          </a:xfrm>
        </p:spPr>
        <p:txBody>
          <a:bodyPr/>
          <a:lstStyle/>
          <a:p>
            <a:pPr>
              <a:buNone/>
            </a:pPr>
            <a:r>
              <a:rPr lang="it-IT" dirty="0" smtClean="0"/>
              <a:t>      Il clima indiano presenta caratteristiche molto diverse tra le varie regioni:</a:t>
            </a:r>
          </a:p>
          <a:p>
            <a:pPr>
              <a:buClr>
                <a:srgbClr val="FF0000"/>
              </a:buClr>
              <a:buFont typeface="Wingdings" charset="2"/>
              <a:buChar char="²"/>
            </a:pPr>
            <a:r>
              <a:rPr lang="it-IT" dirty="0" smtClean="0"/>
              <a:t>ALTE </a:t>
            </a:r>
            <a:r>
              <a:rPr lang="it-IT" dirty="0" err="1" smtClean="0"/>
              <a:t>QUOTE=</a:t>
            </a:r>
            <a:r>
              <a:rPr lang="it-IT" dirty="0" smtClean="0"/>
              <a:t> TEMPERATURE RIGIDE</a:t>
            </a:r>
          </a:p>
          <a:p>
            <a:pPr>
              <a:buClr>
                <a:srgbClr val="FF0000"/>
              </a:buClr>
              <a:buFont typeface="Wingdings" charset="2"/>
              <a:buChar char="²"/>
            </a:pPr>
            <a:r>
              <a:rPr lang="it-IT" dirty="0" smtClean="0"/>
              <a:t>Il resto del territorio è tagliato dal TROPICO DEL </a:t>
            </a:r>
            <a:r>
              <a:rPr lang="it-IT" dirty="0" err="1" smtClean="0"/>
              <a:t>CANCRO=</a:t>
            </a:r>
            <a:r>
              <a:rPr lang="it-IT" dirty="0" smtClean="0"/>
              <a:t> CLIMA TROPICALE</a:t>
            </a:r>
          </a:p>
          <a:p>
            <a:pPr>
              <a:buClr>
                <a:srgbClr val="FF0000"/>
              </a:buClr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719637" y="1497106"/>
            <a:ext cx="3657600" cy="823520"/>
          </a:xfrm>
        </p:spPr>
        <p:txBody>
          <a:bodyPr/>
          <a:lstStyle/>
          <a:p>
            <a:r>
              <a:rPr lang="it-IT" dirty="0" smtClean="0">
                <a:solidFill>
                  <a:srgbClr val="000090"/>
                </a:solidFill>
              </a:rPr>
              <a:t>Cultura </a:t>
            </a:r>
            <a:endParaRPr lang="it-IT" dirty="0">
              <a:solidFill>
                <a:srgbClr val="000090"/>
              </a:solidFill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719637" y="2320626"/>
            <a:ext cx="4424363" cy="4537373"/>
          </a:xfrm>
        </p:spPr>
        <p:txBody>
          <a:bodyPr/>
          <a:lstStyle/>
          <a:p>
            <a:pPr>
              <a:buNone/>
            </a:pPr>
            <a:r>
              <a:rPr lang="it-IT" dirty="0" smtClean="0"/>
              <a:t>     </a:t>
            </a:r>
            <a:r>
              <a:rPr lang="it-IT" dirty="0" err="1" smtClean="0"/>
              <a:t>Religione=</a:t>
            </a:r>
            <a:r>
              <a:rPr lang="it-IT" dirty="0" smtClean="0"/>
              <a:t> la maggior parte degli indiani sono </a:t>
            </a:r>
            <a:r>
              <a:rPr lang="it-IT" b="1" dirty="0" smtClean="0"/>
              <a:t>induisti (80%), in misura minore sono presenti musulmani (14%) e al tre minoranze religiose (cristiani, sikh, buddhisti).</a:t>
            </a:r>
          </a:p>
          <a:p>
            <a:pPr>
              <a:buNone/>
            </a:pPr>
            <a:r>
              <a:rPr lang="it-IT" b="1" dirty="0" smtClean="0"/>
              <a:t>     Lingue= Grandissima varietà linguistica (per il numero di lingue, l'India è seconda solo all'Africa). La lingua ufficiale è l'Hindi. Poi ci sono l'Inglese e altre 21 lingue minori.</a:t>
            </a:r>
            <a:r>
              <a:rPr lang="it-IT" b="1" dirty="0" err="1" smtClean="0"/>
              <a:t> </a:t>
            </a:r>
            <a:endParaRPr lang="it-IT" dirty="0"/>
          </a:p>
        </p:txBody>
      </p:sp>
      <p:pic>
        <p:nvPicPr>
          <p:cNvPr id="7" name="Immagine 6" descr="India-2v8t8ky93ccu45m2df0c1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090656"/>
            <a:ext cx="4185937" cy="3767343"/>
          </a:xfrm>
          <a:prstGeom prst="rect">
            <a:avLst/>
          </a:prstGeom>
        </p:spPr>
      </p:pic>
      <p:pic>
        <p:nvPicPr>
          <p:cNvPr id="8" name="Immagine 7" descr="ind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876" y="3090655"/>
            <a:ext cx="5023124" cy="3767343"/>
          </a:xfrm>
          <a:prstGeom prst="rect">
            <a:avLst/>
          </a:prstGeom>
        </p:spPr>
      </p:pic>
      <p:pic>
        <p:nvPicPr>
          <p:cNvPr id="9" name="Immagine 8" descr="buddh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9144000" cy="30906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 </a:t>
            </a:r>
            <a:r>
              <a:rPr lang="it-IT" dirty="0" smtClean="0"/>
              <a:t>India: le lingue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  </a:t>
            </a:r>
            <a:r>
              <a:rPr lang="it-IT" dirty="0" smtClean="0">
                <a:solidFill>
                  <a:srgbClr val="000090"/>
                </a:solidFill>
              </a:rPr>
              <a:t>VARIETA’ LINGUISTICA</a:t>
            </a:r>
          </a:p>
          <a:p>
            <a:pPr>
              <a:buNone/>
            </a:pPr>
            <a:r>
              <a:rPr lang="it-IT" dirty="0" smtClean="0"/>
              <a:t>    L’ India possiede una grandissima varietà linguistica (per il numero di lingue è seconda solo all'Africa). La </a:t>
            </a:r>
            <a:r>
              <a:rPr lang="it-IT" dirty="0" smtClean="0">
                <a:solidFill>
                  <a:srgbClr val="FF0000"/>
                </a:solidFill>
              </a:rPr>
              <a:t>lingua ufficiale è l'Hindi</a:t>
            </a:r>
            <a:r>
              <a:rPr lang="it-IT" dirty="0" smtClean="0"/>
              <a:t>. Poi ci sono l'Inglese e altre 21 lingue minori.</a:t>
            </a:r>
            <a:endParaRPr lang="it-IT" dirty="0"/>
          </a:p>
        </p:txBody>
      </p:sp>
      <p:sp>
        <p:nvSpPr>
          <p:cNvPr id="13" name="Segnaposto testo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9" name="Immagine 8" descr="bandiera indian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942" y="2743307"/>
            <a:ext cx="3773004" cy="2519828"/>
          </a:xfrm>
          <a:prstGeom prst="rect">
            <a:avLst/>
          </a:prstGeom>
        </p:spPr>
      </p:pic>
      <p:pic>
        <p:nvPicPr>
          <p:cNvPr id="10" name="Immagine 9" descr="u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42" y="2743307"/>
            <a:ext cx="3773004" cy="2519828"/>
          </a:xfrm>
          <a:prstGeom prst="rect">
            <a:avLst/>
          </a:prstGeom>
        </p:spPr>
      </p:pic>
      <p:pic>
        <p:nvPicPr>
          <p:cNvPr id="11" name="Immagine 10" descr="lingue parlate in indi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942" y="2743307"/>
            <a:ext cx="3773004" cy="25198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 </a:t>
            </a:r>
            <a:r>
              <a:rPr lang="it-IT" dirty="0" smtClean="0"/>
              <a:t>India: l’economia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0" y="1497106"/>
            <a:ext cx="9144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L'economia è tra quelle a </a:t>
            </a:r>
            <a:r>
              <a:rPr lang="it-IT" sz="2400" dirty="0" smtClean="0">
                <a:solidFill>
                  <a:srgbClr val="FF0000"/>
                </a:solidFill>
              </a:rPr>
              <a:t>più rapida crescita nel mondo</a:t>
            </a:r>
            <a:r>
              <a:rPr lang="it-IT" sz="2400" dirty="0" smtClean="0"/>
              <a:t>.</a:t>
            </a:r>
            <a:r>
              <a:rPr lang="it-IT" sz="2400" dirty="0" err="1" smtClean="0"/>
              <a:t> </a:t>
            </a:r>
            <a:r>
              <a:rPr lang="it-IT" sz="2400" dirty="0" smtClean="0"/>
              <a:t>Il PIL </a:t>
            </a:r>
            <a:r>
              <a:rPr lang="it-IT" sz="2400" dirty="0" err="1" smtClean="0"/>
              <a:t>è il</a:t>
            </a:r>
            <a:r>
              <a:rPr lang="it-IT" sz="2400" dirty="0" smtClean="0"/>
              <a:t> dodicesimo a livello mondiale e per il potere d'acquisto </a:t>
            </a:r>
            <a:r>
              <a:rPr lang="it-IT" sz="2400" dirty="0" err="1" smtClean="0"/>
              <a:t> l</a:t>
            </a:r>
            <a:r>
              <a:rPr lang="it-IT" sz="2400" dirty="0" smtClean="0"/>
              <a:t>'India è la quarta potenza.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0" y="2697434"/>
            <a:ext cx="3307989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000090"/>
                </a:solidFill>
              </a:rPr>
              <a:t>SETTORE PRIMARIO </a:t>
            </a:r>
            <a:r>
              <a:rPr lang="it-IT" sz="2400" dirty="0" smtClean="0"/>
              <a:t>(51,1%)</a:t>
            </a:r>
          </a:p>
          <a:p>
            <a:r>
              <a:rPr lang="it-IT" sz="2400" dirty="0" smtClean="0"/>
              <a:t>Molte aziende agricole destinate alla </a:t>
            </a:r>
            <a:r>
              <a:rPr lang="it-IT" sz="2400" dirty="0" smtClean="0">
                <a:solidFill>
                  <a:srgbClr val="FF0000"/>
                </a:solidFill>
              </a:rPr>
              <a:t>sussistenza</a:t>
            </a:r>
            <a:r>
              <a:rPr lang="it-IT" sz="2400" dirty="0" smtClean="0"/>
              <a:t>. Produzione di riso, cereali, frutta, caffè,pesce, allevamento di bovini e ovini, legname e estrazioni minerarie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4954144" y="2703017"/>
            <a:ext cx="38096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000090"/>
                </a:solidFill>
              </a:rPr>
              <a:t>SETTORE SECONDARIO </a:t>
            </a:r>
          </a:p>
          <a:p>
            <a:r>
              <a:rPr lang="it-IT" sz="2400" dirty="0" smtClean="0"/>
              <a:t>(22,4%)</a:t>
            </a:r>
          </a:p>
          <a:p>
            <a:r>
              <a:rPr lang="it-IT" sz="2400" dirty="0" smtClean="0"/>
              <a:t>Grandi distretti siderurgici, metallurgici e chimici. È attivissima l’ industria meccanica. L’ India è molto sviluppata anche nel ramo tessile e in quello farmaceutico.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8946" y="-783995"/>
            <a:ext cx="3250360" cy="1991348"/>
          </a:xfrm>
        </p:spPr>
        <p:txBody>
          <a:bodyPr/>
          <a:lstStyle/>
          <a:p>
            <a:r>
              <a:rPr lang="it-IT" dirty="0" smtClean="0"/>
              <a:t>Geografia umana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half" idx="2"/>
          </p:nvPr>
        </p:nvSpPr>
        <p:spPr>
          <a:xfrm>
            <a:off x="608946" y="1442552"/>
            <a:ext cx="3250360" cy="4577249"/>
          </a:xfrm>
        </p:spPr>
        <p:txBody>
          <a:bodyPr/>
          <a:lstStyle/>
          <a:p>
            <a:pPr algn="l"/>
            <a:r>
              <a:rPr lang="it-IT" sz="2400" dirty="0" smtClean="0"/>
              <a:t>L'India è una </a:t>
            </a:r>
            <a:r>
              <a:rPr lang="it-IT" sz="2400" b="1" dirty="0" smtClean="0"/>
              <a:t>Repubblica federale, con parlamenti e governi autonomi:28 stati federati e </a:t>
            </a:r>
            <a:r>
              <a:rPr lang="it-IT" sz="2400" b="1" dirty="0" err="1" smtClean="0"/>
              <a:t>7</a:t>
            </a:r>
            <a:r>
              <a:rPr lang="it-IT" sz="2400" b="1" dirty="0" smtClean="0"/>
              <a:t> territori</a:t>
            </a:r>
          </a:p>
          <a:p>
            <a:pPr algn="l"/>
            <a:r>
              <a:rPr lang="it-IT" sz="2400" b="1" dirty="0" smtClean="0"/>
              <a:t> fra cui quello </a:t>
            </a:r>
            <a:r>
              <a:rPr lang="it-IT" sz="2400" b="1" dirty="0" err="1" smtClean="0"/>
              <a:t>della capitale</a:t>
            </a:r>
            <a:r>
              <a:rPr lang="it-IT" sz="2400" b="1" dirty="0" smtClean="0"/>
              <a:t>,</a:t>
            </a:r>
            <a:r>
              <a:rPr lang="it-IT" sz="2400" b="1" dirty="0" err="1" smtClean="0"/>
              <a:t> Nuova</a:t>
            </a:r>
            <a:r>
              <a:rPr lang="it-IT" sz="2400" b="1" dirty="0" smtClean="0"/>
              <a:t> Delhi, e ognuno di essi è suddiviso </a:t>
            </a:r>
            <a:r>
              <a:rPr lang="it-IT" sz="2400" b="1" dirty="0" err="1" smtClean="0"/>
              <a:t>in distretti. </a:t>
            </a:r>
            <a:endParaRPr lang="it-IT" sz="2400" dirty="0">
              <a:solidFill>
                <a:srgbClr val="800000"/>
              </a:solidFill>
            </a:endParaRPr>
          </a:p>
        </p:txBody>
      </p:sp>
      <p:pic>
        <p:nvPicPr>
          <p:cNvPr id="13" name="Segnaposto immagine 12" descr="new delhi night.jpg"/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-2326" b="-2326"/>
          <a:stretch>
            <a:fillRect/>
          </a:stretch>
        </p:blipFill>
        <p:spPr/>
      </p:pic>
      <p:pic>
        <p:nvPicPr>
          <p:cNvPr id="12" name="Segnaposto immagine 11" descr="india-new-delhi-city.jpg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-3141" b="-3141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Viaggio in India</a:t>
            </a:r>
            <a:endParaRPr lang="it-IT" dirty="0"/>
          </a:p>
        </p:txBody>
      </p:sp>
      <p:sp>
        <p:nvSpPr>
          <p:cNvPr id="12" name="Segnaposto testo 11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it-IT" sz="3200" dirty="0"/>
          </a:p>
        </p:txBody>
      </p:sp>
      <p:pic>
        <p:nvPicPr>
          <p:cNvPr id="15" name="Segnaposto immagine 14" descr="emojicittà.pn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-25657" r="-25657"/>
          <a:stretch>
            <a:fillRect/>
          </a:stretch>
        </p:blipFill>
        <p:spPr>
          <a:solidFill>
            <a:srgbClr val="000090"/>
          </a:solidFill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608946" y="-391998"/>
            <a:ext cx="3250360" cy="2712624"/>
          </a:xfrm>
        </p:spPr>
        <p:txBody>
          <a:bodyPr/>
          <a:lstStyle/>
          <a:p>
            <a:r>
              <a:rPr lang="it-IT" dirty="0" smtClean="0"/>
              <a:t>LUOGHI </a:t>
            </a:r>
            <a:r>
              <a:rPr lang="it-IT" dirty="0" smtClean="0"/>
              <a:t>DA VISITARE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sz="2800" dirty="0" smtClean="0">
                <a:solidFill>
                  <a:srgbClr val="000B62"/>
                </a:solidFill>
              </a:rPr>
              <a:t>      </a:t>
            </a:r>
            <a:r>
              <a:rPr lang="it-IT" sz="3600" dirty="0" smtClean="0">
                <a:solidFill>
                  <a:srgbClr val="000B62"/>
                </a:solidFill>
              </a:rPr>
              <a:t>CALCUTTA</a:t>
            </a:r>
          </a:p>
          <a:p>
            <a:pPr>
              <a:buNone/>
            </a:pPr>
            <a:r>
              <a:rPr lang="it-IT" dirty="0" smtClean="0">
                <a:solidFill>
                  <a:schemeClr val="tx1"/>
                </a:solidFill>
              </a:rPr>
              <a:t>    Soprannominata anche “Città dei palazzi”, Calcutta possiede ben cinque importanti  attrazioni come il Tempio di </a:t>
            </a:r>
            <a:r>
              <a:rPr lang="it-IT" dirty="0" err="1" smtClean="0">
                <a:solidFill>
                  <a:schemeClr val="tx1"/>
                </a:solidFill>
              </a:rPr>
              <a:t>Belur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Math</a:t>
            </a:r>
            <a:r>
              <a:rPr lang="it-IT" dirty="0" smtClean="0">
                <a:solidFill>
                  <a:schemeClr val="tx1"/>
                </a:solidFill>
              </a:rPr>
              <a:t>, il Museo Indiano, la Cattedrale di san St. Paul, il Tempio della dea </a:t>
            </a:r>
            <a:r>
              <a:rPr lang="it-IT" dirty="0" err="1" smtClean="0">
                <a:solidFill>
                  <a:schemeClr val="tx1"/>
                </a:solidFill>
              </a:rPr>
              <a:t>Kali</a:t>
            </a:r>
            <a:r>
              <a:rPr lang="it-IT" dirty="0" smtClean="0">
                <a:solidFill>
                  <a:schemeClr val="tx1"/>
                </a:solidFill>
              </a:rPr>
              <a:t> e Victoria </a:t>
            </a:r>
            <a:r>
              <a:rPr lang="it-IT" dirty="0" err="1" smtClean="0">
                <a:solidFill>
                  <a:schemeClr val="tx1"/>
                </a:solidFill>
              </a:rPr>
              <a:t>Memorial</a:t>
            </a:r>
            <a:r>
              <a:rPr lang="it-IT" dirty="0" smtClean="0">
                <a:solidFill>
                  <a:schemeClr val="tx1"/>
                </a:solidFill>
              </a:rPr>
              <a:t>.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7" name="Segnaposto testo 6"/>
          <p:cNvSpPr>
            <a:spLocks noGrp="1"/>
          </p:cNvSpPr>
          <p:nvPr>
            <p:ph type="body" sz="half" idx="2"/>
          </p:nvPr>
        </p:nvSpPr>
        <p:spPr>
          <a:xfrm>
            <a:off x="608945" y="2320626"/>
            <a:ext cx="4157065" cy="4537373"/>
          </a:xfrm>
        </p:spPr>
        <p:txBody>
          <a:bodyPr/>
          <a:lstStyle/>
          <a:p>
            <a:endParaRPr lang="it-IT" sz="2400" dirty="0"/>
          </a:p>
        </p:txBody>
      </p:sp>
      <p:pic>
        <p:nvPicPr>
          <p:cNvPr id="8" name="Immagine 7" descr="tempiou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911175"/>
            <a:ext cx="4766010" cy="3946824"/>
          </a:xfrm>
          <a:prstGeom prst="rect">
            <a:avLst/>
          </a:prstGeom>
        </p:spPr>
      </p:pic>
      <p:pic>
        <p:nvPicPr>
          <p:cNvPr id="9" name="Immagine 8" descr="museo india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11175"/>
            <a:ext cx="4766010" cy="3946825"/>
          </a:xfrm>
          <a:prstGeom prst="rect">
            <a:avLst/>
          </a:prstGeom>
        </p:spPr>
      </p:pic>
      <p:pic>
        <p:nvPicPr>
          <p:cNvPr id="10" name="Immagine 9" descr="St_Paul's_Cathedra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911175"/>
            <a:ext cx="4766012" cy="3946825"/>
          </a:xfrm>
          <a:prstGeom prst="rect">
            <a:avLst/>
          </a:prstGeom>
        </p:spPr>
      </p:pic>
      <p:pic>
        <p:nvPicPr>
          <p:cNvPr id="11" name="Immagine 10" descr="tempio kal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2911175"/>
            <a:ext cx="4766012" cy="3946824"/>
          </a:xfrm>
          <a:prstGeom prst="rect">
            <a:avLst/>
          </a:prstGeom>
        </p:spPr>
      </p:pic>
      <p:pic>
        <p:nvPicPr>
          <p:cNvPr id="12" name="Immagine 11" descr="Victoria-Memorial-in-summ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911175"/>
            <a:ext cx="4766010" cy="39468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Habitat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Habitat">
      <a:majorFont>
        <a:latin typeface="Book Antiqua"/>
        <a:ea typeface=""/>
        <a:cs typeface=""/>
        <a:font script="Jpan" typeface="ＭＳ 明朝"/>
      </a:majorFont>
      <a:minorFont>
        <a:latin typeface="Book Antiqua"/>
        <a:ea typeface=""/>
        <a:cs typeface=""/>
        <a:font script="Jpan" typeface="ＭＳ 明朝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161</TotalTime>
  <Words>483</Words>
  <Application>Microsoft Macintosh PowerPoint</Application>
  <PresentationFormat>Presentazione su schermo (4:3)</PresentationFormat>
  <Paragraphs>42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Habitat</vt:lpstr>
      <vt:lpstr>VIAGGIO NELLE INDIE </vt:lpstr>
      <vt:lpstr>Presentazione di PowerPoint</vt:lpstr>
      <vt:lpstr>L’ India e tutti i suoi aspetti</vt:lpstr>
      <vt:lpstr>L’ India e tutti i suoi aspetti</vt:lpstr>
      <vt:lpstr>L’ India: le lingue</vt:lpstr>
      <vt:lpstr>L’ India: l’economia </vt:lpstr>
      <vt:lpstr>Geografia umana</vt:lpstr>
      <vt:lpstr>Viaggio in India</vt:lpstr>
      <vt:lpstr>LUOGHI DA VISITARE</vt:lpstr>
    </vt:vector>
  </TitlesOfParts>
  <Company>Davide Di Bagno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VIAGGIO NELLE INDIE </dc:title>
  <dc:creator>Davide Di Bagno</dc:creator>
  <cp:lastModifiedBy>Valentina Felici</cp:lastModifiedBy>
  <cp:revision>4</cp:revision>
  <dcterms:created xsi:type="dcterms:W3CDTF">2016-03-31T13:28:34Z</dcterms:created>
  <dcterms:modified xsi:type="dcterms:W3CDTF">2016-04-10T18:01:30Z</dcterms:modified>
</cp:coreProperties>
</file>