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59" r:id="rId5"/>
    <p:sldId id="260" r:id="rId6"/>
    <p:sldId id="261" r:id="rId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50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FA7D5A9E-C650-4A9A-96FA-85CA78360BBC}" type="datetimeFigureOut">
              <a:rPr lang="it-IT" smtClean="0"/>
              <a:t>08/03/2016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6619EF-8290-4781-9761-C7A997F79993}" type="slidenum">
              <a:rPr lang="it-IT" smtClean="0"/>
              <a:t>‹N›</a:t>
            </a:fld>
            <a:endParaRPr lang="it-IT"/>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FA7D5A9E-C650-4A9A-96FA-85CA78360BBC}" type="datetimeFigureOut">
              <a:rPr lang="it-IT" smtClean="0"/>
              <a:t>08/03/2016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6619EF-8290-4781-9761-C7A997F79993}"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95" name="Title 94"/>
          <p:cNvSpPr>
            <a:spLocks noGrp="1"/>
          </p:cNvSpPr>
          <p:nvPr>
            <p:ph type="title"/>
          </p:nvPr>
        </p:nvSpPr>
        <p:spPr>
          <a:xfrm>
            <a:off x="457200" y="4463568"/>
            <a:ext cx="8305800" cy="1143000"/>
          </a:xfrm>
        </p:spPr>
        <p:txBody>
          <a:bodyPr/>
          <a:lstStyle/>
          <a:p>
            <a:r>
              <a:rPr lang="it-IT" smtClean="0"/>
              <a:t>Fare clic per modificare lo stile del titolo</a:t>
            </a:r>
            <a:endParaRPr lang="en-US"/>
          </a:p>
        </p:txBody>
      </p:sp>
      <p:sp>
        <p:nvSpPr>
          <p:cNvPr id="2" name="Date Placeholder 1"/>
          <p:cNvSpPr>
            <a:spLocks noGrp="1"/>
          </p:cNvSpPr>
          <p:nvPr>
            <p:ph type="dt" sz="half" idx="10"/>
          </p:nvPr>
        </p:nvSpPr>
        <p:spPr/>
        <p:txBody>
          <a:bodyPr/>
          <a:lstStyle/>
          <a:p>
            <a:fld id="{FA7D5A9E-C650-4A9A-96FA-85CA78360BBC}" type="datetimeFigureOut">
              <a:rPr lang="it-IT" smtClean="0"/>
              <a:t>08/03/2016</a:t>
            </a:fld>
            <a:endParaRPr lang="it-IT"/>
          </a:p>
        </p:txBody>
      </p:sp>
      <p:sp>
        <p:nvSpPr>
          <p:cNvPr id="91" name="Footer Placeholder 90"/>
          <p:cNvSpPr>
            <a:spLocks noGrp="1"/>
          </p:cNvSpPr>
          <p:nvPr>
            <p:ph type="ftr" sz="quarter" idx="11"/>
          </p:nvPr>
        </p:nvSpPr>
        <p:spPr/>
        <p:txBody>
          <a:bodyPr/>
          <a:lstStyle/>
          <a:p>
            <a:endParaRPr lang="it-IT"/>
          </a:p>
        </p:txBody>
      </p:sp>
      <p:sp>
        <p:nvSpPr>
          <p:cNvPr id="92" name="Slide Number Placeholder 91"/>
          <p:cNvSpPr>
            <a:spLocks noGrp="1"/>
          </p:cNvSpPr>
          <p:nvPr>
            <p:ph type="sldNum" sz="quarter" idx="12"/>
          </p:nvPr>
        </p:nvSpPr>
        <p:spPr/>
        <p:txBody>
          <a:bodyPr/>
          <a:lstStyle/>
          <a:p>
            <a:fld id="{E76619EF-8290-4781-9761-C7A997F79993}"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4"/>
          <p:cNvSpPr>
            <a:spLocks noGrp="1"/>
          </p:cNvSpPr>
          <p:nvPr>
            <p:ph type="dt" sz="half" idx="10"/>
          </p:nvPr>
        </p:nvSpPr>
        <p:spPr/>
        <p:txBody>
          <a:bodyPr/>
          <a:lstStyle/>
          <a:p>
            <a:fld id="{FA7D5A9E-C650-4A9A-96FA-85CA78360BBC}" type="datetimeFigureOut">
              <a:rPr lang="it-IT" smtClean="0"/>
              <a:t>08/03/2016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6619EF-8290-4781-9761-C7A997F79993}"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Date Placeholder 6"/>
          <p:cNvSpPr>
            <a:spLocks noGrp="1"/>
          </p:cNvSpPr>
          <p:nvPr>
            <p:ph type="dt" sz="half" idx="10"/>
          </p:nvPr>
        </p:nvSpPr>
        <p:spPr/>
        <p:txBody>
          <a:bodyPr/>
          <a:lstStyle/>
          <a:p>
            <a:fld id="{FA7D5A9E-C650-4A9A-96FA-85CA78360BBC}" type="datetimeFigureOut">
              <a:rPr lang="it-IT" smtClean="0"/>
              <a:t>08/03/2016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76619EF-8290-4781-9761-C7A997F79993}"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FA7D5A9E-C650-4A9A-96FA-85CA78360BBC}" type="datetimeFigureOut">
              <a:rPr lang="it-IT" smtClean="0"/>
              <a:t>08/03/2016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76619EF-8290-4781-9761-C7A997F79993}"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7D5A9E-C650-4A9A-96FA-85CA78360BBC}" type="datetimeFigureOut">
              <a:rPr lang="it-IT" smtClean="0"/>
              <a:t>08/03/2016</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E76619EF-8290-4781-9761-C7A997F79993}"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FA7D5A9E-C650-4A9A-96FA-85CA78360BBC}" type="datetimeFigureOut">
              <a:rPr lang="it-IT" smtClean="0"/>
              <a:t>08/03/2016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6619EF-8290-4781-9761-C7A997F79993}" type="slidenum">
              <a:rPr lang="it-IT" smtClean="0"/>
              <a:t>‹N›</a:t>
            </a:fld>
            <a:endParaRPr lang="it-IT"/>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a:p>
        </p:txBody>
      </p:sp>
      <p:sp>
        <p:nvSpPr>
          <p:cNvPr id="5" name="Date Placeholder 4"/>
          <p:cNvSpPr>
            <a:spLocks noGrp="1"/>
          </p:cNvSpPr>
          <p:nvPr>
            <p:ph type="dt" sz="half" idx="10"/>
          </p:nvPr>
        </p:nvSpPr>
        <p:spPr/>
        <p:txBody>
          <a:bodyPr/>
          <a:lstStyle/>
          <a:p>
            <a:fld id="{FA7D5A9E-C650-4A9A-96FA-85CA78360BBC}" type="datetimeFigureOut">
              <a:rPr lang="it-IT" smtClean="0"/>
              <a:t>08/03/2016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6619EF-8290-4781-9761-C7A997F79993}" type="slidenum">
              <a:rPr lang="it-IT" smtClean="0"/>
              <a:t>‹N›</a:t>
            </a:fld>
            <a:endParaRPr lang="it-IT"/>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FA7D5A9E-C650-4A9A-96FA-85CA78360BBC}" type="datetimeFigureOut">
              <a:rPr lang="it-IT" smtClean="0"/>
              <a:t>08/03/2016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6619EF-8290-4781-9761-C7A997F79993}"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FA7D5A9E-C650-4A9A-96FA-85CA78360BBC}" type="datetimeFigureOut">
              <a:rPr lang="it-IT" smtClean="0"/>
              <a:t>08/03/2016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6619EF-8290-4781-9761-C7A997F79993}"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FA7D5A9E-C650-4A9A-96FA-85CA78360BBC}" type="datetimeFigureOut">
              <a:rPr lang="it-IT" smtClean="0"/>
              <a:t>08/03/2016</a:t>
            </a:fld>
            <a:endParaRPr lang="it-IT"/>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it-IT"/>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E76619EF-8290-4781-9761-C7A997F79993}" type="slidenum">
              <a:rPr lang="it-IT" smtClean="0"/>
              <a:t>‹N›</a:t>
            </a:fld>
            <a:endParaRPr lang="it-IT"/>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292" y="4581128"/>
            <a:ext cx="3973422" cy="1549524"/>
          </a:xfrm>
          <a:prstGeom prst="rect">
            <a:avLst/>
          </a:prstGeom>
        </p:spPr>
      </p:pic>
      <p:sp>
        <p:nvSpPr>
          <p:cNvPr id="4" name="Rettangolo 3"/>
          <p:cNvSpPr/>
          <p:nvPr/>
        </p:nvSpPr>
        <p:spPr>
          <a:xfrm>
            <a:off x="102318" y="332656"/>
            <a:ext cx="8939370" cy="769441"/>
          </a:xfrm>
          <a:prstGeom prst="rect">
            <a:avLst/>
          </a:prstGeom>
          <a:noFill/>
        </p:spPr>
        <p:txBody>
          <a:bodyPr wrap="none" lIns="91440" tIns="45720" rIns="91440" bIns="45720">
            <a:spAutoFit/>
          </a:bodyPr>
          <a:lstStyle/>
          <a:p>
            <a:pPr algn="ctr"/>
            <a:r>
              <a:rPr lang="it-IT" sz="4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TEMPO LIBERO NEL FASCISMO</a:t>
            </a:r>
            <a:endParaRPr lang="it-IT"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0242" y="1102097"/>
            <a:ext cx="2401446" cy="3909645"/>
          </a:xfrm>
          <a:prstGeom prst="rect">
            <a:avLst/>
          </a:prstGeom>
        </p:spPr>
      </p:pic>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5896" y="1700808"/>
            <a:ext cx="2238546" cy="1586950"/>
          </a:xfrm>
          <a:prstGeom prst="rect">
            <a:avLst/>
          </a:prstGeom>
        </p:spPr>
      </p:pic>
      <p:sp>
        <p:nvSpPr>
          <p:cNvPr id="9" name="CasellaDiTesto 8"/>
          <p:cNvSpPr txBox="1"/>
          <p:nvPr/>
        </p:nvSpPr>
        <p:spPr>
          <a:xfrm>
            <a:off x="102318" y="1331476"/>
            <a:ext cx="3384376" cy="3416320"/>
          </a:xfrm>
          <a:prstGeom prst="rect">
            <a:avLst/>
          </a:prstGeom>
          <a:noFill/>
        </p:spPr>
        <p:txBody>
          <a:bodyPr wrap="square" rtlCol="0">
            <a:spAutoFit/>
          </a:bodyPr>
          <a:lstStyle/>
          <a:p>
            <a:r>
              <a:rPr lang="it-IT" dirty="0" smtClean="0"/>
              <a:t>A partire dal 1925 il regime fascista avviò un vasto programma di "nazionalizzazione" del tempo libero, dai divertimenti agli sport. Nell’ aprile del 1925 fu creata l’Opera Nazionale Dopolavoro (OND). La creazione dell’OND rese istituzionali le iniziative già esistenti, come i circoli ricreativi comandati dai fascisti eliminando il carattere politico e cancellando le organizzazioni antifasciste.</a:t>
            </a:r>
            <a:endParaRPr lang="it-IT" dirty="0"/>
          </a:p>
        </p:txBody>
      </p:sp>
    </p:spTree>
    <p:extLst>
      <p:ext uri="{BB962C8B-B14F-4D97-AF65-F5344CB8AC3E}">
        <p14:creationId xmlns:p14="http://schemas.microsoft.com/office/powerpoint/2010/main" val="1061309529"/>
      </p:ext>
    </p:extLst>
  </p:cSld>
  <p:clrMapOvr>
    <a:masterClrMapping/>
  </p:clrMapOvr>
  <mc:AlternateContent xmlns:mc="http://schemas.openxmlformats.org/markup-compatibility/2006">
    <mc:Choice xmlns:p14="http://schemas.microsoft.com/office/powerpoint/2010/main" Requires="p14">
      <p:transition spd="slow" p14:dur="2000">
        <p:checker dir="vert"/>
      </p:transition>
    </mc:Choice>
    <mc:Fallback>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80">
                                          <p:stCondLst>
                                            <p:cond delay="0"/>
                                          </p:stCondLst>
                                        </p:cTn>
                                        <p:tgtEl>
                                          <p:spTgt spid="4">
                                            <p:txEl>
                                              <p:pRg st="0" end="0"/>
                                            </p:txEl>
                                          </p:spTgt>
                                        </p:tgtEl>
                                      </p:cBhvr>
                                    </p:animEffect>
                                    <p:anim calcmode="lin" valueType="num">
                                      <p:cBhvr>
                                        <p:cTn id="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0" end="0"/>
                                            </p:txEl>
                                          </p:spTgt>
                                        </p:tgtEl>
                                      </p:cBhvr>
                                      <p:to x="100000" y="60000"/>
                                    </p:animScale>
                                    <p:animScale>
                                      <p:cBhvr>
                                        <p:cTn id="14" dur="166" decel="50000">
                                          <p:stCondLst>
                                            <p:cond delay="676"/>
                                          </p:stCondLst>
                                        </p:cTn>
                                        <p:tgtEl>
                                          <p:spTgt spid="4">
                                            <p:txEl>
                                              <p:pRg st="0" end="0"/>
                                            </p:txEl>
                                          </p:spTgt>
                                        </p:tgtEl>
                                      </p:cBhvr>
                                      <p:to x="100000" y="100000"/>
                                    </p:animScale>
                                    <p:animScale>
                                      <p:cBhvr>
                                        <p:cTn id="15" dur="26">
                                          <p:stCondLst>
                                            <p:cond delay="1312"/>
                                          </p:stCondLst>
                                        </p:cTn>
                                        <p:tgtEl>
                                          <p:spTgt spid="4">
                                            <p:txEl>
                                              <p:pRg st="0" end="0"/>
                                            </p:txEl>
                                          </p:spTgt>
                                        </p:tgtEl>
                                      </p:cBhvr>
                                      <p:to x="100000" y="80000"/>
                                    </p:animScale>
                                    <p:animScale>
                                      <p:cBhvr>
                                        <p:cTn id="16" dur="166" decel="50000">
                                          <p:stCondLst>
                                            <p:cond delay="1338"/>
                                          </p:stCondLst>
                                        </p:cTn>
                                        <p:tgtEl>
                                          <p:spTgt spid="4">
                                            <p:txEl>
                                              <p:pRg st="0" end="0"/>
                                            </p:txEl>
                                          </p:spTgt>
                                        </p:tgtEl>
                                      </p:cBhvr>
                                      <p:to x="100000" y="100000"/>
                                    </p:animScale>
                                    <p:animScale>
                                      <p:cBhvr>
                                        <p:cTn id="17" dur="26">
                                          <p:stCondLst>
                                            <p:cond delay="1642"/>
                                          </p:stCondLst>
                                        </p:cTn>
                                        <p:tgtEl>
                                          <p:spTgt spid="4">
                                            <p:txEl>
                                              <p:pRg st="0" end="0"/>
                                            </p:txEl>
                                          </p:spTgt>
                                        </p:tgtEl>
                                      </p:cBhvr>
                                      <p:to x="100000" y="90000"/>
                                    </p:animScale>
                                    <p:animScale>
                                      <p:cBhvr>
                                        <p:cTn id="18" dur="166" decel="50000">
                                          <p:stCondLst>
                                            <p:cond delay="1668"/>
                                          </p:stCondLst>
                                        </p:cTn>
                                        <p:tgtEl>
                                          <p:spTgt spid="4">
                                            <p:txEl>
                                              <p:pRg st="0" end="0"/>
                                            </p:txEl>
                                          </p:spTgt>
                                        </p:tgtEl>
                                      </p:cBhvr>
                                      <p:to x="100000" y="100000"/>
                                    </p:animScale>
                                    <p:animScale>
                                      <p:cBhvr>
                                        <p:cTn id="19" dur="26">
                                          <p:stCondLst>
                                            <p:cond delay="1808"/>
                                          </p:stCondLst>
                                        </p:cTn>
                                        <p:tgtEl>
                                          <p:spTgt spid="4">
                                            <p:txEl>
                                              <p:pRg st="0" end="0"/>
                                            </p:txEl>
                                          </p:spTgt>
                                        </p:tgtEl>
                                      </p:cBhvr>
                                      <p:to x="100000" y="95000"/>
                                    </p:animScale>
                                    <p:animScale>
                                      <p:cBhvr>
                                        <p:cTn id="20" dur="166" decel="50000">
                                          <p:stCondLst>
                                            <p:cond delay="1834"/>
                                          </p:stCondLst>
                                        </p:cTn>
                                        <p:tgtEl>
                                          <p:spTgt spid="4">
                                            <p:txEl>
                                              <p:pRg st="0" end="0"/>
                                            </p:txEl>
                                          </p:spTgt>
                                        </p:tgtEl>
                                      </p:cBhvr>
                                      <p:to x="100000" y="100000"/>
                                    </p:animScale>
                                  </p:childTnLst>
                                </p:cTn>
                              </p:par>
                              <p:par>
                                <p:cTn id="21" presetID="53" presetClass="entr" presetSubtype="16" fill="hold" nodeType="with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 calcmode="lin" valueType="num">
                                      <p:cBhvr>
                                        <p:cTn id="23" dur="2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4" dur="20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5" dur="2000"/>
                                        <p:tgtEl>
                                          <p:spTgt spid="9">
                                            <p:txEl>
                                              <p:pRg st="0" end="0"/>
                                            </p:txEl>
                                          </p:spTgt>
                                        </p:tgtEl>
                                      </p:cBhvr>
                                    </p:animEffect>
                                  </p:childTnLst>
                                </p:cTn>
                              </p:par>
                            </p:childTnLst>
                          </p:cTn>
                        </p:par>
                        <p:par>
                          <p:cTn id="26" fill="hold">
                            <p:stCondLst>
                              <p:cond delay="2000"/>
                            </p:stCondLst>
                            <p:childTnLst>
                              <p:par>
                                <p:cTn id="27" presetID="14" presetClass="entr" presetSubtype="1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1000"/>
                                        <p:tgtEl>
                                          <p:spTgt spid="7"/>
                                        </p:tgtEl>
                                      </p:cBhvr>
                                    </p:animEffect>
                                  </p:childTnLst>
                                </p:cTn>
                              </p:par>
                              <p:par>
                                <p:cTn id="30" presetID="45"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500"/>
                                        <p:tgtEl>
                                          <p:spTgt spid="6"/>
                                        </p:tgtEl>
                                      </p:cBhvr>
                                    </p:animEffect>
                                    <p:anim calcmode="lin" valueType="num">
                                      <p:cBhvr>
                                        <p:cTn id="33" dur="1500" fill="hold"/>
                                        <p:tgtEl>
                                          <p:spTgt spid="6"/>
                                        </p:tgtEl>
                                        <p:attrNameLst>
                                          <p:attrName>ppt_w</p:attrName>
                                        </p:attrNameLst>
                                      </p:cBhvr>
                                      <p:tavLst>
                                        <p:tav tm="0" fmla="#ppt_w*sin(2.5*pi*$)">
                                          <p:val>
                                            <p:fltVal val="0"/>
                                          </p:val>
                                        </p:tav>
                                        <p:tav tm="100000">
                                          <p:val>
                                            <p:fltVal val="1"/>
                                          </p:val>
                                        </p:tav>
                                      </p:tavLst>
                                    </p:anim>
                                    <p:anim calcmode="lin" valueType="num">
                                      <p:cBhvr>
                                        <p:cTn id="34" dur="1500" fill="hold"/>
                                        <p:tgtEl>
                                          <p:spTgt spid="6"/>
                                        </p:tgtEl>
                                        <p:attrNameLst>
                                          <p:attrName>ppt_h</p:attrName>
                                        </p:attrNameLst>
                                      </p:cBhvr>
                                      <p:tavLst>
                                        <p:tav tm="0">
                                          <p:val>
                                            <p:strVal val="#ppt_h"/>
                                          </p:val>
                                        </p:tav>
                                        <p:tav tm="100000">
                                          <p:val>
                                            <p:strVal val="#ppt_h"/>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2000"/>
                                        <p:tgtEl>
                                          <p:spTgt spid="8"/>
                                        </p:tgtEl>
                                      </p:cBhvr>
                                    </p:animEffect>
                                    <p:anim calcmode="lin" valueType="num">
                                      <p:cBhvr>
                                        <p:cTn id="38" dur="2000" fill="hold"/>
                                        <p:tgtEl>
                                          <p:spTgt spid="8"/>
                                        </p:tgtEl>
                                        <p:attrNameLst>
                                          <p:attrName>ppt_x</p:attrName>
                                        </p:attrNameLst>
                                      </p:cBhvr>
                                      <p:tavLst>
                                        <p:tav tm="0">
                                          <p:val>
                                            <p:strVal val="#ppt_x"/>
                                          </p:val>
                                        </p:tav>
                                        <p:tav tm="100000">
                                          <p:val>
                                            <p:strVal val="#ppt_x"/>
                                          </p:val>
                                        </p:tav>
                                      </p:tavLst>
                                    </p:anim>
                                    <p:anim calcmode="lin" valueType="num">
                                      <p:cBhvr>
                                        <p:cTn id="39" dur="2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123728" y="476672"/>
            <a:ext cx="4968552" cy="769441"/>
          </a:xfrm>
          <a:prstGeom prst="rect">
            <a:avLst/>
          </a:prstGeom>
          <a:noFill/>
        </p:spPr>
        <p:txBody>
          <a:bodyPr wrap="square" rtlCol="0">
            <a:spAutoFit/>
          </a:bodyPr>
          <a:lstStyle/>
          <a:p>
            <a:pPr algn="ctr"/>
            <a:r>
              <a:rPr lang="it-IT"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 O.N.D.</a:t>
            </a:r>
          </a:p>
        </p:txBody>
      </p:sp>
      <p:sp>
        <p:nvSpPr>
          <p:cNvPr id="3" name="CasellaDiTesto 2"/>
          <p:cNvSpPr txBox="1"/>
          <p:nvPr/>
        </p:nvSpPr>
        <p:spPr>
          <a:xfrm>
            <a:off x="251520" y="1412776"/>
            <a:ext cx="4968552" cy="3416320"/>
          </a:xfrm>
          <a:prstGeom prst="rect">
            <a:avLst/>
          </a:prstGeom>
          <a:noFill/>
        </p:spPr>
        <p:txBody>
          <a:bodyPr wrap="square" rtlCol="0">
            <a:spAutoFit/>
          </a:bodyPr>
          <a:lstStyle/>
          <a:p>
            <a:r>
              <a:rPr lang="it-IT" dirty="0"/>
              <a:t>Lo scopo primo dell’OND era </a:t>
            </a:r>
            <a:r>
              <a:rPr lang="it-IT" dirty="0" smtClean="0"/>
              <a:t>inizialmente limitato </a:t>
            </a:r>
            <a:r>
              <a:rPr lang="it-IT" dirty="0"/>
              <a:t>alla formazione di comitati provinciali a sostegno delle attività ricreative, ma tra il 1927 e il 1939 da ente per l’assistenza sociale diventò "movimento" nazionale che vigilava sull’organizzazione del tempo libero.</a:t>
            </a:r>
          </a:p>
          <a:p>
            <a:r>
              <a:rPr lang="it-IT" dirty="0"/>
              <a:t>Le attività dei vari circoli erano suddivise, secondo un uniforme programma per tutta la nazione, in una serie di servizi sociali: </a:t>
            </a:r>
          </a:p>
          <a:p>
            <a:r>
              <a:rPr lang="it-IT" dirty="0"/>
              <a:t>Istruzione</a:t>
            </a:r>
          </a:p>
          <a:p>
            <a:r>
              <a:rPr lang="it-IT" dirty="0"/>
              <a:t>Educazione Fisica</a:t>
            </a:r>
          </a:p>
          <a:p>
            <a:r>
              <a:rPr lang="it-IT" dirty="0"/>
              <a:t>Educazione artistica</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801627"/>
            <a:ext cx="2714625" cy="1685925"/>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2764313"/>
            <a:ext cx="2628900" cy="1743075"/>
          </a:xfrm>
          <a:prstGeom prst="rect">
            <a:avLst/>
          </a:prstGeo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160" y="4725144"/>
            <a:ext cx="2762250" cy="1657350"/>
          </a:xfrm>
          <a:prstGeom prst="rect">
            <a:avLst/>
          </a:prstGeom>
        </p:spPr>
      </p:pic>
    </p:spTree>
    <p:extLst>
      <p:ext uri="{BB962C8B-B14F-4D97-AF65-F5344CB8AC3E}">
        <p14:creationId xmlns:p14="http://schemas.microsoft.com/office/powerpoint/2010/main" val="2439672201"/>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 calcmode="lin" valueType="num">
                                      <p:cBhvr>
                                        <p:cTn id="29" dur="1000" fill="hold"/>
                                        <p:tgtEl>
                                          <p:spTgt spid="4"/>
                                        </p:tgtEl>
                                        <p:attrNameLst>
                                          <p:attrName>style.rotation</p:attrName>
                                        </p:attrNameLst>
                                      </p:cBhvr>
                                      <p:tavLst>
                                        <p:tav tm="0">
                                          <p:val>
                                            <p:fltVal val="90"/>
                                          </p:val>
                                        </p:tav>
                                        <p:tav tm="100000">
                                          <p:val>
                                            <p:fltVal val="0"/>
                                          </p:val>
                                        </p:tav>
                                      </p:tavLst>
                                    </p:anim>
                                    <p:animEffect transition="in" filter="fade">
                                      <p:cBhvr>
                                        <p:cTn id="30" dur="10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3" end="3"/>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1000" fill="hold"/>
                                        <p:tgtEl>
                                          <p:spTgt spid="5"/>
                                        </p:tgtEl>
                                        <p:attrNameLst>
                                          <p:attrName>ppt_w</p:attrName>
                                        </p:attrNameLst>
                                      </p:cBhvr>
                                      <p:tavLst>
                                        <p:tav tm="0">
                                          <p:val>
                                            <p:fltVal val="0"/>
                                          </p:val>
                                        </p:tav>
                                        <p:tav tm="100000">
                                          <p:val>
                                            <p:strVal val="#ppt_w"/>
                                          </p:val>
                                        </p:tav>
                                      </p:tavLst>
                                    </p:anim>
                                    <p:anim calcmode="lin" valueType="num">
                                      <p:cBhvr>
                                        <p:cTn id="42" dur="1000" fill="hold"/>
                                        <p:tgtEl>
                                          <p:spTgt spid="5"/>
                                        </p:tgtEl>
                                        <p:attrNameLst>
                                          <p:attrName>ppt_h</p:attrName>
                                        </p:attrNameLst>
                                      </p:cBhvr>
                                      <p:tavLst>
                                        <p:tav tm="0">
                                          <p:val>
                                            <p:fltVal val="0"/>
                                          </p:val>
                                        </p:tav>
                                        <p:tav tm="100000">
                                          <p:val>
                                            <p:strVal val="#ppt_h"/>
                                          </p:val>
                                        </p:tav>
                                      </p:tavLst>
                                    </p:anim>
                                    <p:anim calcmode="lin" valueType="num">
                                      <p:cBhvr>
                                        <p:cTn id="43" dur="1000" fill="hold"/>
                                        <p:tgtEl>
                                          <p:spTgt spid="5"/>
                                        </p:tgtEl>
                                        <p:attrNameLst>
                                          <p:attrName>style.rotation</p:attrName>
                                        </p:attrNameLst>
                                      </p:cBhvr>
                                      <p:tavLst>
                                        <p:tav tm="0">
                                          <p:val>
                                            <p:fltVal val="90"/>
                                          </p:val>
                                        </p:tav>
                                        <p:tav tm="100000">
                                          <p:val>
                                            <p:fltVal val="0"/>
                                          </p:val>
                                        </p:tav>
                                      </p:tavLst>
                                    </p:anim>
                                    <p:animEffect transition="in" filter="fade">
                                      <p:cBhvr>
                                        <p:cTn id="44" dur="10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 calcmode="lin" valueType="num">
                                      <p:cBhvr>
                                        <p:cTn id="4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4" end="4"/>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1000" fill="hold"/>
                                        <p:tgtEl>
                                          <p:spTgt spid="6"/>
                                        </p:tgtEl>
                                        <p:attrNameLst>
                                          <p:attrName>ppt_w</p:attrName>
                                        </p:attrNameLst>
                                      </p:cBhvr>
                                      <p:tavLst>
                                        <p:tav tm="0">
                                          <p:val>
                                            <p:fltVal val="0"/>
                                          </p:val>
                                        </p:tav>
                                        <p:tav tm="100000">
                                          <p:val>
                                            <p:strVal val="#ppt_w"/>
                                          </p:val>
                                        </p:tav>
                                      </p:tavLst>
                                    </p:anim>
                                    <p:anim calcmode="lin" valueType="num">
                                      <p:cBhvr>
                                        <p:cTn id="56" dur="1000" fill="hold"/>
                                        <p:tgtEl>
                                          <p:spTgt spid="6"/>
                                        </p:tgtEl>
                                        <p:attrNameLst>
                                          <p:attrName>ppt_h</p:attrName>
                                        </p:attrNameLst>
                                      </p:cBhvr>
                                      <p:tavLst>
                                        <p:tav tm="0">
                                          <p:val>
                                            <p:fltVal val="0"/>
                                          </p:val>
                                        </p:tav>
                                        <p:tav tm="100000">
                                          <p:val>
                                            <p:strVal val="#ppt_h"/>
                                          </p:val>
                                        </p:tav>
                                      </p:tavLst>
                                    </p:anim>
                                    <p:anim calcmode="lin" valueType="num">
                                      <p:cBhvr>
                                        <p:cTn id="57" dur="1000" fill="hold"/>
                                        <p:tgtEl>
                                          <p:spTgt spid="6"/>
                                        </p:tgtEl>
                                        <p:attrNameLst>
                                          <p:attrName>style.rotation</p:attrName>
                                        </p:attrNameLst>
                                      </p:cBhvr>
                                      <p:tavLst>
                                        <p:tav tm="0">
                                          <p:val>
                                            <p:fltVal val="90"/>
                                          </p:val>
                                        </p:tav>
                                        <p:tav tm="100000">
                                          <p:val>
                                            <p:fltVal val="0"/>
                                          </p:val>
                                        </p:tav>
                                      </p:tavLst>
                                    </p:anim>
                                    <p:animEffect transition="in" filter="fade">
                                      <p:cBhvr>
                                        <p:cTn id="5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674673" y="499319"/>
            <a:ext cx="5794663" cy="769441"/>
          </a:xfrm>
          <a:prstGeom prst="rect">
            <a:avLst/>
          </a:prstGeom>
          <a:noFill/>
        </p:spPr>
        <p:txBody>
          <a:bodyPr wrap="none" lIns="91440" tIns="45720" rIns="91440" bIns="45720">
            <a:spAutoFit/>
          </a:bodyPr>
          <a:lstStyle/>
          <a:p>
            <a:pPr algn="ctr"/>
            <a:r>
              <a:rPr lang="it-IT"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ALTRE ISTITUZIONI</a:t>
            </a:r>
          </a:p>
        </p:txBody>
      </p:sp>
      <p:sp>
        <p:nvSpPr>
          <p:cNvPr id="3" name="CasellaDiTesto 2"/>
          <p:cNvSpPr txBox="1"/>
          <p:nvPr/>
        </p:nvSpPr>
        <p:spPr>
          <a:xfrm>
            <a:off x="179512" y="1340768"/>
            <a:ext cx="4536504" cy="1200329"/>
          </a:xfrm>
          <a:prstGeom prst="rect">
            <a:avLst/>
          </a:prstGeom>
          <a:noFill/>
        </p:spPr>
        <p:txBody>
          <a:bodyPr wrap="square" rtlCol="0">
            <a:spAutoFit/>
          </a:bodyPr>
          <a:lstStyle/>
          <a:p>
            <a:r>
              <a:rPr lang="it-IT" dirty="0" smtClean="0"/>
              <a:t>Questo programma era rivolto soprattutto agli ambienti urbani ed industriali; a partire dal 1929 si sviluppò però anche il dopolavoro agricolo:</a:t>
            </a:r>
            <a:endParaRPr lang="it-IT" dirty="0"/>
          </a:p>
        </p:txBody>
      </p:sp>
      <p:sp>
        <p:nvSpPr>
          <p:cNvPr id="4" name="CasellaDiTesto 3"/>
          <p:cNvSpPr txBox="1"/>
          <p:nvPr/>
        </p:nvSpPr>
        <p:spPr>
          <a:xfrm>
            <a:off x="179512" y="2636912"/>
            <a:ext cx="4536504" cy="646331"/>
          </a:xfrm>
          <a:prstGeom prst="rect">
            <a:avLst/>
          </a:prstGeom>
          <a:noFill/>
        </p:spPr>
        <p:txBody>
          <a:bodyPr wrap="square" rtlCol="0">
            <a:spAutoFit/>
          </a:bodyPr>
          <a:lstStyle/>
          <a:p>
            <a:r>
              <a:rPr lang="it-IT" dirty="0" smtClean="0"/>
              <a:t>il suo scopo stava nel proposito di "non distrarre dalla terra" i contadini. </a:t>
            </a:r>
            <a:endParaRPr lang="it-IT" dirty="0"/>
          </a:p>
        </p:txBody>
      </p:sp>
      <p:sp>
        <p:nvSpPr>
          <p:cNvPr id="5" name="CasellaDiTesto 4"/>
          <p:cNvSpPr txBox="1"/>
          <p:nvPr/>
        </p:nvSpPr>
        <p:spPr>
          <a:xfrm>
            <a:off x="179512" y="3356992"/>
            <a:ext cx="3744416" cy="2585323"/>
          </a:xfrm>
          <a:prstGeom prst="rect">
            <a:avLst/>
          </a:prstGeom>
          <a:noFill/>
        </p:spPr>
        <p:txBody>
          <a:bodyPr wrap="square" rtlCol="0">
            <a:spAutoFit/>
          </a:bodyPr>
          <a:lstStyle/>
          <a:p>
            <a:r>
              <a:rPr lang="it-IT" dirty="0" smtClean="0"/>
              <a:t>Alla fine degli anni Venti venne inoltre messo a punto un programma ricreativo femminile, che implicava un accurato addestramento per "l’elevazione morale" delle donne nella società fascista, e corsi di pronto soccorso ed economia domestica </a:t>
            </a:r>
          </a:p>
          <a:p>
            <a:endParaRPr lang="it-IT" dirty="0" smtClean="0"/>
          </a:p>
          <a:p>
            <a:endParaRPr lang="it-IT" dirty="0"/>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387" y="1196752"/>
            <a:ext cx="2100949" cy="3168645"/>
          </a:xfrm>
          <a:prstGeom prst="rect">
            <a:avLst/>
          </a:prstGeom>
        </p:spPr>
      </p:pic>
      <p:pic>
        <p:nvPicPr>
          <p:cNvPr id="8" name="Immagin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8651" y="4437112"/>
            <a:ext cx="2819400" cy="1619250"/>
          </a:xfrm>
          <a:prstGeom prst="rect">
            <a:avLst/>
          </a:prstGeom>
        </p:spPr>
      </p:pic>
    </p:spTree>
    <p:extLst>
      <p:ext uri="{BB962C8B-B14F-4D97-AF65-F5344CB8AC3E}">
        <p14:creationId xmlns:p14="http://schemas.microsoft.com/office/powerpoint/2010/main" val="1919776518"/>
      </p:ext>
    </p:extLst>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500"/>
                                        <p:tgtEl>
                                          <p:spTgt spid="4"/>
                                        </p:tgtEl>
                                      </p:cBhvr>
                                    </p:animEffect>
                                  </p:childTnLst>
                                </p:cTn>
                              </p:par>
                              <p:par>
                                <p:cTn id="18" presetID="31"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500" fill="hold"/>
                                        <p:tgtEl>
                                          <p:spTgt spid="7"/>
                                        </p:tgtEl>
                                        <p:attrNameLst>
                                          <p:attrName>ppt_w</p:attrName>
                                        </p:attrNameLst>
                                      </p:cBhvr>
                                      <p:tavLst>
                                        <p:tav tm="0">
                                          <p:val>
                                            <p:fltVal val="0"/>
                                          </p:val>
                                        </p:tav>
                                        <p:tav tm="100000">
                                          <p:val>
                                            <p:strVal val="#ppt_w"/>
                                          </p:val>
                                        </p:tav>
                                      </p:tavLst>
                                    </p:anim>
                                    <p:anim calcmode="lin" valueType="num">
                                      <p:cBhvr>
                                        <p:cTn id="21" dur="1500" fill="hold"/>
                                        <p:tgtEl>
                                          <p:spTgt spid="7"/>
                                        </p:tgtEl>
                                        <p:attrNameLst>
                                          <p:attrName>ppt_h</p:attrName>
                                        </p:attrNameLst>
                                      </p:cBhvr>
                                      <p:tavLst>
                                        <p:tav tm="0">
                                          <p:val>
                                            <p:fltVal val="0"/>
                                          </p:val>
                                        </p:tav>
                                        <p:tav tm="100000">
                                          <p:val>
                                            <p:strVal val="#ppt_h"/>
                                          </p:val>
                                        </p:tav>
                                      </p:tavLst>
                                    </p:anim>
                                    <p:anim calcmode="lin" valueType="num">
                                      <p:cBhvr>
                                        <p:cTn id="22" dur="1500" fill="hold"/>
                                        <p:tgtEl>
                                          <p:spTgt spid="7"/>
                                        </p:tgtEl>
                                        <p:attrNameLst>
                                          <p:attrName>style.rotation</p:attrName>
                                        </p:attrNameLst>
                                      </p:cBhvr>
                                      <p:tavLst>
                                        <p:tav tm="0">
                                          <p:val>
                                            <p:fltVal val="90"/>
                                          </p:val>
                                        </p:tav>
                                        <p:tav tm="100000">
                                          <p:val>
                                            <p:fltVal val="0"/>
                                          </p:val>
                                        </p:tav>
                                      </p:tavLst>
                                    </p:anim>
                                    <p:animEffect transition="in" filter="fade">
                                      <p:cBhvr>
                                        <p:cTn id="23" dur="1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in)">
                                      <p:cBhvr>
                                        <p:cTn id="28" dur="1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500" fill="hold"/>
                                        <p:tgtEl>
                                          <p:spTgt spid="8"/>
                                        </p:tgtEl>
                                        <p:attrNameLst>
                                          <p:attrName>ppt_w</p:attrName>
                                        </p:attrNameLst>
                                      </p:cBhvr>
                                      <p:tavLst>
                                        <p:tav tm="0">
                                          <p:val>
                                            <p:fltVal val="0"/>
                                          </p:val>
                                        </p:tav>
                                        <p:tav tm="100000">
                                          <p:val>
                                            <p:strVal val="#ppt_w"/>
                                          </p:val>
                                        </p:tav>
                                      </p:tavLst>
                                    </p:anim>
                                    <p:anim calcmode="lin" valueType="num">
                                      <p:cBhvr>
                                        <p:cTn id="32" dur="1500" fill="hold"/>
                                        <p:tgtEl>
                                          <p:spTgt spid="8"/>
                                        </p:tgtEl>
                                        <p:attrNameLst>
                                          <p:attrName>ppt_h</p:attrName>
                                        </p:attrNameLst>
                                      </p:cBhvr>
                                      <p:tavLst>
                                        <p:tav tm="0">
                                          <p:val>
                                            <p:fltVal val="0"/>
                                          </p:val>
                                        </p:tav>
                                        <p:tav tm="100000">
                                          <p:val>
                                            <p:strVal val="#ppt_h"/>
                                          </p:val>
                                        </p:tav>
                                      </p:tavLst>
                                    </p:anim>
                                    <p:anim calcmode="lin" valueType="num">
                                      <p:cBhvr>
                                        <p:cTn id="33" dur="1500" fill="hold"/>
                                        <p:tgtEl>
                                          <p:spTgt spid="8"/>
                                        </p:tgtEl>
                                        <p:attrNameLst>
                                          <p:attrName>style.rotation</p:attrName>
                                        </p:attrNameLst>
                                      </p:cBhvr>
                                      <p:tavLst>
                                        <p:tav tm="0">
                                          <p:val>
                                            <p:fltVal val="90"/>
                                          </p:val>
                                        </p:tav>
                                        <p:tav tm="100000">
                                          <p:val>
                                            <p:fltVal val="0"/>
                                          </p:val>
                                        </p:tav>
                                      </p:tavLst>
                                    </p:anim>
                                    <p:animEffect transition="in" filter="fade">
                                      <p:cBhvr>
                                        <p:cTn id="34"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070116" y="620688"/>
            <a:ext cx="3003771" cy="769441"/>
          </a:xfrm>
          <a:prstGeom prst="rect">
            <a:avLst/>
          </a:prstGeom>
          <a:noFill/>
        </p:spPr>
        <p:txBody>
          <a:bodyPr wrap="none" lIns="91440" tIns="45720" rIns="91440" bIns="45720">
            <a:spAutoFit/>
          </a:bodyPr>
          <a:lstStyle/>
          <a:p>
            <a:pPr algn="ctr"/>
            <a:r>
              <a:rPr lang="it-IT"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LO SPORT</a:t>
            </a:r>
          </a:p>
        </p:txBody>
      </p:sp>
      <p:sp>
        <p:nvSpPr>
          <p:cNvPr id="3" name="CasellaDiTesto 2"/>
          <p:cNvSpPr txBox="1"/>
          <p:nvPr/>
        </p:nvSpPr>
        <p:spPr>
          <a:xfrm>
            <a:off x="585840" y="1471092"/>
            <a:ext cx="3410096" cy="2031325"/>
          </a:xfrm>
          <a:prstGeom prst="rect">
            <a:avLst/>
          </a:prstGeom>
          <a:noFill/>
        </p:spPr>
        <p:txBody>
          <a:bodyPr wrap="square" rtlCol="0">
            <a:spAutoFit/>
          </a:bodyPr>
          <a:lstStyle/>
          <a:p>
            <a:r>
              <a:rPr lang="it-IT" dirty="0" smtClean="0"/>
              <a:t>Con l'avvento del fascismo e con la salita al potere di Mussolini nell'ottobre del 1922, maggiore importanza venne riservata allo sport, in quanto lo stesso movimento fascista nasceva da un bisogno di azione. </a:t>
            </a:r>
            <a:endParaRPr lang="it-IT" dirty="0"/>
          </a:p>
        </p:txBody>
      </p:sp>
      <p:sp>
        <p:nvSpPr>
          <p:cNvPr id="4" name="CasellaDiTesto 3"/>
          <p:cNvSpPr txBox="1"/>
          <p:nvPr/>
        </p:nvSpPr>
        <p:spPr>
          <a:xfrm>
            <a:off x="585840" y="3516109"/>
            <a:ext cx="3456384" cy="923330"/>
          </a:xfrm>
          <a:prstGeom prst="rect">
            <a:avLst/>
          </a:prstGeom>
          <a:noFill/>
        </p:spPr>
        <p:txBody>
          <a:bodyPr wrap="square" rtlCol="0">
            <a:spAutoFit/>
          </a:bodyPr>
          <a:lstStyle/>
          <a:p>
            <a:r>
              <a:rPr lang="it-IT" dirty="0" smtClean="0"/>
              <a:t>Mussolini fu il primo politico a dare di sé un'immagine di uomo sportivo.</a:t>
            </a:r>
            <a:endParaRPr lang="it-IT" dirty="0"/>
          </a:p>
        </p:txBody>
      </p:sp>
      <p:sp>
        <p:nvSpPr>
          <p:cNvPr id="5" name="CasellaDiTesto 4"/>
          <p:cNvSpPr txBox="1"/>
          <p:nvPr/>
        </p:nvSpPr>
        <p:spPr>
          <a:xfrm>
            <a:off x="585840" y="4439439"/>
            <a:ext cx="3842144" cy="2031325"/>
          </a:xfrm>
          <a:prstGeom prst="rect">
            <a:avLst/>
          </a:prstGeom>
          <a:noFill/>
        </p:spPr>
        <p:txBody>
          <a:bodyPr wrap="square" rtlCol="0">
            <a:spAutoFit/>
          </a:bodyPr>
          <a:lstStyle/>
          <a:p>
            <a:r>
              <a:rPr lang="it-IT" dirty="0" smtClean="0"/>
              <a:t>Pochi anni dopo l'instaurazione del regime totalitario, iniziò ad occuparsi dell'educazione sia fisica che morale dei giovani italiani fascisti, svolgendo il suo ruolo anche nell'ambito scolastico dell'educazione fisica.</a:t>
            </a:r>
          </a:p>
          <a:p>
            <a:endParaRPr lang="it-IT" dirty="0"/>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3794" y="1471092"/>
            <a:ext cx="2232248" cy="1855556"/>
          </a:xfrm>
          <a:prstGeom prst="rect">
            <a:avLst/>
          </a:prstGeom>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9290" y="3429000"/>
            <a:ext cx="1714500" cy="2667000"/>
          </a:xfrm>
          <a:prstGeom prst="rect">
            <a:avLst/>
          </a:prstGeom>
        </p:spPr>
      </p:pic>
    </p:spTree>
    <p:extLst>
      <p:ext uri="{BB962C8B-B14F-4D97-AF65-F5344CB8AC3E}">
        <p14:creationId xmlns:p14="http://schemas.microsoft.com/office/powerpoint/2010/main" val="250910030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0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diamond(out)">
                                      <p:cBhvr>
                                        <p:cTn id="27"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303418" y="548680"/>
            <a:ext cx="2537168" cy="769441"/>
          </a:xfrm>
          <a:prstGeom prst="rect">
            <a:avLst/>
          </a:prstGeom>
          <a:noFill/>
        </p:spPr>
        <p:txBody>
          <a:bodyPr wrap="none" lIns="91440" tIns="45720" rIns="91440" bIns="45720">
            <a:spAutoFit/>
          </a:bodyPr>
          <a:lstStyle/>
          <a:p>
            <a:pPr algn="ctr"/>
            <a:r>
              <a:rPr lang="it-IT"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LA G.I.L.</a:t>
            </a:r>
          </a:p>
        </p:txBody>
      </p:sp>
      <p:sp>
        <p:nvSpPr>
          <p:cNvPr id="3" name="CasellaDiTesto 2"/>
          <p:cNvSpPr txBox="1"/>
          <p:nvPr/>
        </p:nvSpPr>
        <p:spPr>
          <a:xfrm>
            <a:off x="179512" y="1844824"/>
            <a:ext cx="8784976" cy="1200329"/>
          </a:xfrm>
          <a:prstGeom prst="rect">
            <a:avLst/>
          </a:prstGeom>
          <a:noFill/>
        </p:spPr>
        <p:txBody>
          <a:bodyPr wrap="square" rtlCol="0">
            <a:spAutoFit/>
          </a:bodyPr>
          <a:lstStyle/>
          <a:p>
            <a:r>
              <a:rPr lang="it-IT" dirty="0" smtClean="0"/>
              <a:t>Il fascismo considerava fondamentale la missione educativa, dedicando le cure maggiori all’educazione giovanile, risolvendo tutti i problemi attinenti alla scuola ed esplicando opera rigorosa nelle istituzioni educative, scolastiche e parascolastiche, come la Gioventù Italiana del Littorio (G.I.L.).</a:t>
            </a:r>
          </a:p>
        </p:txBody>
      </p:sp>
      <p:sp>
        <p:nvSpPr>
          <p:cNvPr id="4" name="CasellaDiTesto 3"/>
          <p:cNvSpPr txBox="1"/>
          <p:nvPr/>
        </p:nvSpPr>
        <p:spPr>
          <a:xfrm>
            <a:off x="179512" y="3789040"/>
            <a:ext cx="8640960" cy="1754326"/>
          </a:xfrm>
          <a:prstGeom prst="rect">
            <a:avLst/>
          </a:prstGeom>
          <a:noFill/>
        </p:spPr>
        <p:txBody>
          <a:bodyPr wrap="square" rtlCol="0">
            <a:spAutoFit/>
          </a:bodyPr>
          <a:lstStyle/>
          <a:p>
            <a:r>
              <a:rPr lang="it-IT" dirty="0" smtClean="0"/>
              <a:t>Il motto della G.I.L. era "credere, obbedire, combattere"; essa organizzava tutti i giovani italiani dei due sessi, dai sei ai ventuno anni, nelle seguenti categorie: per i maschi Giovani Fascisti, Avanguardisti e Balilla; Giovani Fasciste, Giovani Italiane e Piccole Italiane per le femmine; più i Figli della Lupa per maschi e femmine. Il regime affidò alla G.I.L. la preparazione sportiva, spirituale e premilitare delle nuove generazioni. </a:t>
            </a:r>
          </a:p>
          <a:p>
            <a:endParaRPr lang="it-IT" dirty="0"/>
          </a:p>
        </p:txBody>
      </p:sp>
    </p:spTree>
    <p:extLst>
      <p:ext uri="{BB962C8B-B14F-4D97-AF65-F5344CB8AC3E}">
        <p14:creationId xmlns:p14="http://schemas.microsoft.com/office/powerpoint/2010/main" val="8684337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anim calcmode="lin" valueType="num">
                                      <p:cBhvr>
                                        <p:cTn id="13"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p:bgPr>
    </p:bg>
    <p:spTree>
      <p:nvGrpSpPr>
        <p:cNvPr id="1" name=""/>
        <p:cNvGrpSpPr/>
        <p:nvPr/>
      </p:nvGrpSpPr>
      <p:grpSpPr>
        <a:xfrm>
          <a:off x="0" y="0"/>
          <a:ext cx="0" cy="0"/>
          <a:chOff x="0" y="0"/>
          <a:chExt cx="0" cy="0"/>
        </a:xfrm>
      </p:grpSpPr>
      <p:sp>
        <p:nvSpPr>
          <p:cNvPr id="2" name="Rettangolo 1"/>
          <p:cNvSpPr/>
          <p:nvPr/>
        </p:nvSpPr>
        <p:spPr>
          <a:xfrm>
            <a:off x="390798" y="404664"/>
            <a:ext cx="8362418" cy="923330"/>
          </a:xfrm>
          <a:prstGeom prst="rect">
            <a:avLst/>
          </a:prstGeom>
          <a:noFill/>
        </p:spPr>
        <p:txBody>
          <a:bodyPr wrap="none" lIns="91440" tIns="45720" rIns="91440" bIns="45720">
            <a:spAutoFit/>
          </a:bodyPr>
          <a:lstStyle/>
          <a:p>
            <a:pPr algn="ctr"/>
            <a:r>
              <a:rPr lang="it-IT"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GRAZIE PER L’ ATTENZIONE</a:t>
            </a:r>
            <a:endParaRPr lang="it-IT"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Rettangolo 2"/>
          <p:cNvSpPr/>
          <p:nvPr/>
        </p:nvSpPr>
        <p:spPr>
          <a:xfrm>
            <a:off x="1667328" y="2967335"/>
            <a:ext cx="580934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t-IT"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DAMIANO COCCIA</a:t>
            </a:r>
            <a:endParaRPr lang="it-IT"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225781986"/>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2">
                                            <p:txEl>
                                              <p:pRg st="0" end="0"/>
                                            </p:txEl>
                                          </p:spTgt>
                                        </p:tgtEl>
                                      </p:cBhvr>
                                    </p:animEffect>
                                    <p:animScale>
                                      <p:cBhvr>
                                        <p:cTn id="7" dur="250" autoRev="1" fill="hold"/>
                                        <p:tgtEl>
                                          <p:spTgt spid="2">
                                            <p:txEl>
                                              <p:pRg st="0" end="0"/>
                                            </p:txEl>
                                          </p:spTgt>
                                        </p:tgtEl>
                                      </p:cBhvr>
                                      <p:by x="105000" y="105000"/>
                                    </p:animScale>
                                  </p:childTnLst>
                                </p:cTn>
                              </p:par>
                              <p:par>
                                <p:cTn id="8" presetID="21" presetClass="entr" presetSubtype="1"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heel(1)">
                                      <p:cBhvr>
                                        <p:cTn id="10"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Intreccio">
  <a:themeElements>
    <a:clrScheme name="Intreccio">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Luna">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reccio">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119</TotalTime>
  <Words>441</Words>
  <Application>Microsoft Office PowerPoint</Application>
  <PresentationFormat>Presentazione su schermo (4:3)</PresentationFormat>
  <Paragraphs>21</Paragraphs>
  <Slides>6</Slides>
  <Notes>0</Notes>
  <HiddenSlides>0</HiddenSlides>
  <MMClips>0</MMClips>
  <ScaleCrop>false</ScaleCrop>
  <HeadingPairs>
    <vt:vector size="4" baseType="variant">
      <vt:variant>
        <vt:lpstr>Tema</vt:lpstr>
      </vt:variant>
      <vt:variant>
        <vt:i4>1</vt:i4>
      </vt:variant>
      <vt:variant>
        <vt:lpstr>Titoli diapositive</vt:lpstr>
      </vt:variant>
      <vt:variant>
        <vt:i4>6</vt:i4>
      </vt:variant>
    </vt:vector>
  </HeadingPairs>
  <TitlesOfParts>
    <vt:vector size="7" baseType="lpstr">
      <vt:lpstr>Intreccio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Angelo Coccia</dc:creator>
  <cp:lastModifiedBy>Angelo Coccia</cp:lastModifiedBy>
  <cp:revision>10</cp:revision>
  <dcterms:created xsi:type="dcterms:W3CDTF">2016-03-08T15:51:44Z</dcterms:created>
  <dcterms:modified xsi:type="dcterms:W3CDTF">2016-03-08T17:51:28Z</dcterms:modified>
</cp:coreProperties>
</file>