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540544" y="776288"/>
            <a:ext cx="8062912" cy="1470025"/>
          </a:xfrm>
        </p:spPr>
        <p:txBody>
          <a:bodyPr anchor="b">
            <a:normAutofit/>
          </a:bodyPr>
          <a:lstStyle>
            <a:lvl1pPr algn="r">
              <a:defRPr sz="4400"/>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1371600" y="6012656"/>
            <a:ext cx="5791200" cy="365125"/>
          </a:xfrm>
        </p:spPr>
        <p:txBody>
          <a:bodyPr tIns="0" bIns="0" anchor="t"/>
          <a:lstStyle>
            <a:lvl1pPr algn="r">
              <a:defRPr sz="1000"/>
            </a:lvl1pPr>
          </a:lstStyle>
          <a:p>
            <a:fld id="{A2E95692-999E-4630-877D-6F9571372DED}" type="datetimeFigureOut">
              <a:rPr lang="it-IT" smtClean="0"/>
              <a:t>08/03/2016</a:t>
            </a:fld>
            <a:endParaRPr lang="it-IT"/>
          </a:p>
        </p:txBody>
      </p:sp>
      <p:sp>
        <p:nvSpPr>
          <p:cNvPr id="17" name="Segnaposto piè di pagina 16"/>
          <p:cNvSpPr>
            <a:spLocks noGrp="1"/>
          </p:cNvSpPr>
          <p:nvPr>
            <p:ph type="ftr" sz="quarter" idx="11"/>
          </p:nvPr>
        </p:nvSpPr>
        <p:spPr>
          <a:xfrm>
            <a:off x="1371600" y="5650704"/>
            <a:ext cx="5791200" cy="365125"/>
          </a:xfrm>
        </p:spPr>
        <p:txBody>
          <a:bodyPr tIns="0" bIns="0" anchor="b"/>
          <a:lstStyle>
            <a:lvl1pPr algn="r">
              <a:defRPr sz="1100"/>
            </a:lvl1pPr>
          </a:lstStyle>
          <a:p>
            <a:endParaRPr lang="it-IT"/>
          </a:p>
        </p:txBody>
      </p:sp>
      <p:sp>
        <p:nvSpPr>
          <p:cNvPr id="29" name="Segnaposto numero diapositiva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12C26155-8DE6-4837-B5D3-8F3AAB00DB21}"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494"/>
            <a:ext cx="8229600" cy="1399032"/>
          </a:xfrm>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457200" y="1882808"/>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791456" y="6480048"/>
            <a:ext cx="2133600" cy="301752"/>
          </a:xfrm>
        </p:spPr>
        <p:txBody>
          <a:bodyPr/>
          <a:lstStyle/>
          <a:p>
            <a:fld id="{A2E95692-999E-4630-877D-6F9571372DED}" type="datetimeFigureOut">
              <a:rPr lang="it-IT" smtClean="0"/>
              <a:t>08/03/2016</a:t>
            </a:fld>
            <a:endParaRPr lang="it-IT"/>
          </a:p>
        </p:txBody>
      </p:sp>
      <p:sp>
        <p:nvSpPr>
          <p:cNvPr id="5" name="Segnaposto piè di pagina 4"/>
          <p:cNvSpPr>
            <a:spLocks noGrp="1"/>
          </p:cNvSpPr>
          <p:nvPr>
            <p:ph type="ftr" sz="quarter" idx="11"/>
          </p:nvPr>
        </p:nvSpPr>
        <p:spPr>
          <a:xfrm>
            <a:off x="457200" y="6480969"/>
            <a:ext cx="4260056" cy="300831"/>
          </a:xfrm>
        </p:spPr>
        <p:txBody>
          <a:bodyPr/>
          <a:lstStyle/>
          <a:p>
            <a:endParaRPr lang="it-IT"/>
          </a:p>
        </p:txBody>
      </p:sp>
      <p:sp>
        <p:nvSpPr>
          <p:cNvPr id="6" name="Segnaposto numero diapositiva 5"/>
          <p:cNvSpPr>
            <a:spLocks noGrp="1"/>
          </p:cNvSpPr>
          <p:nvPr>
            <p:ph type="sldNum" sz="quarter" idx="12"/>
          </p:nvPr>
        </p:nvSpPr>
        <p:spPr/>
        <p:txBody>
          <a:bodyPr/>
          <a:lstStyle/>
          <a:p>
            <a:fld id="{12C26155-8DE6-4837-B5D3-8F3AAB00DB21}"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Triangolo rettango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olo isosce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egnaposto data 3"/>
          <p:cNvSpPr>
            <a:spLocks noGrp="1"/>
          </p:cNvSpPr>
          <p:nvPr>
            <p:ph type="dt" sz="half" idx="10"/>
          </p:nvPr>
        </p:nvSpPr>
        <p:spPr>
          <a:xfrm>
            <a:off x="6955632" y="6477000"/>
            <a:ext cx="2133600" cy="304800"/>
          </a:xfrm>
        </p:spPr>
        <p:txBody>
          <a:bodyPr/>
          <a:lstStyle/>
          <a:p>
            <a:fld id="{A2E95692-999E-4630-877D-6F9571372DED}" type="datetimeFigureOut">
              <a:rPr lang="it-IT" smtClean="0"/>
              <a:t>08/03/2016</a:t>
            </a:fld>
            <a:endParaRPr lang="it-IT"/>
          </a:p>
        </p:txBody>
      </p:sp>
      <p:sp>
        <p:nvSpPr>
          <p:cNvPr id="5" name="Segnaposto piè di pagina 4"/>
          <p:cNvSpPr>
            <a:spLocks noGrp="1"/>
          </p:cNvSpPr>
          <p:nvPr>
            <p:ph type="ftr" sz="quarter" idx="11"/>
          </p:nvPr>
        </p:nvSpPr>
        <p:spPr>
          <a:xfrm>
            <a:off x="2619376" y="6480969"/>
            <a:ext cx="4260056" cy="300831"/>
          </a:xfrm>
        </p:spPr>
        <p:txBody>
          <a:bodyPr/>
          <a:lstStyle/>
          <a:p>
            <a:endParaRPr lang="it-IT"/>
          </a:p>
        </p:txBody>
      </p:sp>
      <p:sp>
        <p:nvSpPr>
          <p:cNvPr id="6" name="Segnaposto numero diapositiva 5"/>
          <p:cNvSpPr>
            <a:spLocks noGrp="1"/>
          </p:cNvSpPr>
          <p:nvPr>
            <p:ph type="sldNum" sz="quarter" idx="12"/>
          </p:nvPr>
        </p:nvSpPr>
        <p:spPr>
          <a:xfrm>
            <a:off x="8451056" y="809624"/>
            <a:ext cx="502920" cy="300831"/>
          </a:xfrm>
        </p:spPr>
        <p:txBody>
          <a:bodyPr/>
          <a:lstStyle/>
          <a:p>
            <a:fld id="{12C26155-8DE6-4837-B5D3-8F3AAB00DB21}" type="slidenum">
              <a:rPr lang="it-IT" smtClean="0"/>
              <a:t>‹N›</a:t>
            </a:fld>
            <a:endParaRPr lang="it-IT"/>
          </a:p>
        </p:txBody>
      </p:sp>
      <p:cxnSp>
        <p:nvCxnSpPr>
          <p:cNvPr id="11" name="Connettore 1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4791456" y="6480969"/>
            <a:ext cx="2133600" cy="301752"/>
          </a:xfrm>
        </p:spPr>
        <p:txBody>
          <a:bodyPr/>
          <a:lstStyle/>
          <a:p>
            <a:fld id="{A2E95692-999E-4630-877D-6F9571372DED}" type="datetimeFigureOut">
              <a:rPr lang="it-IT" smtClean="0"/>
              <a:t>08/03/2016</a:t>
            </a:fld>
            <a:endParaRPr lang="it-IT"/>
          </a:p>
        </p:txBody>
      </p:sp>
      <p:sp>
        <p:nvSpPr>
          <p:cNvPr id="6" name="Segnaposto piè di pagina 5"/>
          <p:cNvSpPr>
            <a:spLocks noGrp="1"/>
          </p:cNvSpPr>
          <p:nvPr>
            <p:ph type="ftr" sz="quarter" idx="11"/>
          </p:nvPr>
        </p:nvSpPr>
        <p:spPr>
          <a:xfrm>
            <a:off x="457200" y="6480969"/>
            <a:ext cx="4260056" cy="301752"/>
          </a:xfrm>
        </p:spPr>
        <p:txBody>
          <a:bodyPr/>
          <a:lstStyle/>
          <a:p>
            <a:endParaRPr lang="it-IT"/>
          </a:p>
        </p:txBody>
      </p:sp>
      <p:sp>
        <p:nvSpPr>
          <p:cNvPr id="7" name="Segnaposto numero diapositiva 6"/>
          <p:cNvSpPr>
            <a:spLocks noGrp="1"/>
          </p:cNvSpPr>
          <p:nvPr>
            <p:ph type="sldNum" sz="quarter" idx="12"/>
          </p:nvPr>
        </p:nvSpPr>
        <p:spPr>
          <a:xfrm>
            <a:off x="7589520" y="6480969"/>
            <a:ext cx="502920" cy="301752"/>
          </a:xfrm>
        </p:spPr>
        <p:txBody>
          <a:bodyPr/>
          <a:lstStyle/>
          <a:p>
            <a:fld id="{12C26155-8DE6-4837-B5D3-8F3AAB00DB21}"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a:xfrm>
            <a:off x="4791456" y="6480969"/>
            <a:ext cx="2130552" cy="301752"/>
          </a:xfrm>
        </p:spPr>
        <p:txBody>
          <a:bodyPr/>
          <a:lstStyle/>
          <a:p>
            <a:fld id="{A2E95692-999E-4630-877D-6F9571372DED}" type="datetimeFigureOut">
              <a:rPr lang="it-IT" smtClean="0"/>
              <a:t>08/03/2016</a:t>
            </a:fld>
            <a:endParaRPr lang="it-IT"/>
          </a:p>
        </p:txBody>
      </p:sp>
      <p:sp>
        <p:nvSpPr>
          <p:cNvPr id="8" name="Segnaposto piè di pagina 7"/>
          <p:cNvSpPr>
            <a:spLocks noGrp="1"/>
          </p:cNvSpPr>
          <p:nvPr>
            <p:ph type="ftr" sz="quarter" idx="11"/>
          </p:nvPr>
        </p:nvSpPr>
        <p:spPr>
          <a:xfrm>
            <a:off x="457200" y="6480969"/>
            <a:ext cx="4261104" cy="301752"/>
          </a:xfrm>
        </p:spPr>
        <p:txBody>
          <a:bodyPr/>
          <a:lstStyle/>
          <a:p>
            <a:endParaRPr lang="it-IT"/>
          </a:p>
        </p:txBody>
      </p:sp>
      <p:sp>
        <p:nvSpPr>
          <p:cNvPr id="9" name="Segnaposto numero diapositiva 8"/>
          <p:cNvSpPr>
            <a:spLocks noGrp="1"/>
          </p:cNvSpPr>
          <p:nvPr>
            <p:ph type="sldNum" sz="quarter" idx="12"/>
          </p:nvPr>
        </p:nvSpPr>
        <p:spPr>
          <a:xfrm>
            <a:off x="7589520" y="6483096"/>
            <a:ext cx="502920" cy="301752"/>
          </a:xfrm>
        </p:spPr>
        <p:txBody>
          <a:bodyPr/>
          <a:lstStyle>
            <a:lvl1pPr algn="ctr">
              <a:defRPr/>
            </a:lvl1pPr>
          </a:lstStyle>
          <a:p>
            <a:fld id="{12C26155-8DE6-4837-B5D3-8F3AAB00DB21}"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A2E95692-999E-4630-877D-6F9571372DED}" type="datetimeFigureOut">
              <a:rPr lang="it-IT" smtClean="0"/>
              <a:t>08/03/2016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2C26155-8DE6-4837-B5D3-8F3AAB00DB2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791456" y="6480969"/>
            <a:ext cx="2133600" cy="301752"/>
          </a:xfrm>
        </p:spPr>
        <p:txBody>
          <a:bodyPr/>
          <a:lstStyle/>
          <a:p>
            <a:fld id="{A2E95692-999E-4630-877D-6F9571372DED}" type="datetimeFigureOut">
              <a:rPr lang="it-IT" smtClean="0"/>
              <a:t>08/03/2016</a:t>
            </a:fld>
            <a:endParaRPr lang="it-IT"/>
          </a:p>
        </p:txBody>
      </p:sp>
      <p:sp>
        <p:nvSpPr>
          <p:cNvPr id="3" name="Segnaposto piè di pagina 2"/>
          <p:cNvSpPr>
            <a:spLocks noGrp="1"/>
          </p:cNvSpPr>
          <p:nvPr>
            <p:ph type="ftr" sz="quarter" idx="11"/>
          </p:nvPr>
        </p:nvSpPr>
        <p:spPr>
          <a:xfrm>
            <a:off x="457200" y="6481890"/>
            <a:ext cx="4260056" cy="300831"/>
          </a:xfrm>
        </p:spPr>
        <p:txBody>
          <a:bodyPr/>
          <a:lstStyle/>
          <a:p>
            <a:endParaRPr lang="it-IT"/>
          </a:p>
        </p:txBody>
      </p:sp>
      <p:sp>
        <p:nvSpPr>
          <p:cNvPr id="4" name="Segnaposto numero diapositiva 3"/>
          <p:cNvSpPr>
            <a:spLocks noGrp="1"/>
          </p:cNvSpPr>
          <p:nvPr>
            <p:ph type="sldNum" sz="quarter" idx="12"/>
          </p:nvPr>
        </p:nvSpPr>
        <p:spPr>
          <a:xfrm>
            <a:off x="7589520" y="6480969"/>
            <a:ext cx="502920" cy="301752"/>
          </a:xfrm>
        </p:spPr>
        <p:txBody>
          <a:bodyPr/>
          <a:lstStyle/>
          <a:p>
            <a:fld id="{12C26155-8DE6-4837-B5D3-8F3AAB00DB2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278976" y="6556248"/>
            <a:ext cx="2133600" cy="301752"/>
          </a:xfrm>
        </p:spPr>
        <p:txBody>
          <a:bodyPr/>
          <a:lstStyle>
            <a:lvl1pPr>
              <a:defRPr sz="900"/>
            </a:lvl1pPr>
          </a:lstStyle>
          <a:p>
            <a:fld id="{A2E95692-999E-4630-877D-6F9571372DED}" type="datetimeFigureOut">
              <a:rPr lang="it-IT" smtClean="0"/>
              <a:t>08/03/2016</a:t>
            </a:fld>
            <a:endParaRPr lang="it-IT"/>
          </a:p>
        </p:txBody>
      </p:sp>
      <p:sp>
        <p:nvSpPr>
          <p:cNvPr id="6" name="Segnaposto piè di pagina 5"/>
          <p:cNvSpPr>
            <a:spLocks noGrp="1"/>
          </p:cNvSpPr>
          <p:nvPr>
            <p:ph type="ftr" sz="quarter" idx="11"/>
          </p:nvPr>
        </p:nvSpPr>
        <p:spPr>
          <a:xfrm>
            <a:off x="1135856" y="6556248"/>
            <a:ext cx="5143120"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8410576" y="6556248"/>
            <a:ext cx="502920" cy="301752"/>
          </a:xfrm>
        </p:spPr>
        <p:txBody>
          <a:bodyPr/>
          <a:lstStyle>
            <a:lvl1pPr>
              <a:defRPr sz="900"/>
            </a:lvl1pPr>
          </a:lstStyle>
          <a:p>
            <a:fld id="{12C26155-8DE6-4837-B5D3-8F3AAB00DB21}"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108192" y="6556248"/>
            <a:ext cx="2103120" cy="301752"/>
          </a:xfrm>
        </p:spPr>
        <p:txBody>
          <a:bodyPr/>
          <a:lstStyle>
            <a:lvl1pPr>
              <a:defRPr sz="900"/>
            </a:lvl1pPr>
          </a:lstStyle>
          <a:p>
            <a:fld id="{A2E95692-999E-4630-877D-6F9571372DED}" type="datetimeFigureOut">
              <a:rPr lang="it-IT" smtClean="0"/>
              <a:t>08/03/2016</a:t>
            </a:fld>
            <a:endParaRPr lang="it-IT"/>
          </a:p>
        </p:txBody>
      </p:sp>
      <p:sp>
        <p:nvSpPr>
          <p:cNvPr id="6" name="Segnaposto piè di pagina 5"/>
          <p:cNvSpPr>
            <a:spLocks noGrp="1"/>
          </p:cNvSpPr>
          <p:nvPr>
            <p:ph type="ftr" sz="quarter" idx="11"/>
          </p:nvPr>
        </p:nvSpPr>
        <p:spPr>
          <a:xfrm>
            <a:off x="1170432" y="6557169"/>
            <a:ext cx="4948072"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8217192" y="6556248"/>
            <a:ext cx="365760" cy="301752"/>
          </a:xfrm>
        </p:spPr>
        <p:txBody>
          <a:bodyPr/>
          <a:lstStyle>
            <a:lvl1pPr algn="ctr">
              <a:defRPr sz="900"/>
            </a:lvl1pPr>
          </a:lstStyle>
          <a:p>
            <a:fld id="{12C26155-8DE6-4837-B5D3-8F3AAB00DB21}"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2E95692-999E-4630-877D-6F9571372DED}" type="datetimeFigureOut">
              <a:rPr lang="it-IT" smtClean="0"/>
              <a:t>08/03/2016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C26155-8DE6-4837-B5D3-8F3AAB00DB21}"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381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381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2E95692-999E-4630-877D-6F9571372DED}" type="datetimeFigureOut">
              <a:rPr lang="it-IT" smtClean="0"/>
              <a:t>08/03/2016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C26155-8DE6-4837-B5D3-8F3AAB00DB21}"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ttore 1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457200" y="267494"/>
            <a:ext cx="8229600" cy="1399032"/>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2E95692-999E-4630-877D-6F9571372DED}" type="datetimeFigureOut">
              <a:rPr lang="it-IT" smtClean="0"/>
              <a:t>08/03/2016</a:t>
            </a:fld>
            <a:endParaRPr lang="it-IT"/>
          </a:p>
        </p:txBody>
      </p:sp>
      <p:sp>
        <p:nvSpPr>
          <p:cNvPr id="3" name="Segnaposto piè di pagina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it-IT"/>
          </a:p>
        </p:txBody>
      </p:sp>
      <p:sp>
        <p:nvSpPr>
          <p:cNvPr id="23" name="Segnaposto numero diapositiva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2C26155-8DE6-4837-B5D3-8F3AAB00DB21}"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p:cNvSpPr txBox="1"/>
          <p:nvPr/>
        </p:nvSpPr>
        <p:spPr>
          <a:xfrm>
            <a:off x="1979712" y="1844824"/>
            <a:ext cx="4680520" cy="3139321"/>
          </a:xfrm>
          <a:prstGeom prst="rect">
            <a:avLst/>
          </a:prstGeom>
          <a:noFill/>
        </p:spPr>
        <p:txBody>
          <a:bodyPr wrap="square" rtlCol="0">
            <a:spAutoFit/>
          </a:bodyPr>
          <a:lstStyle/>
          <a:p>
            <a:r>
              <a:rPr lang="it-IT"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SIMBOLI DEL FASCISMO</a:t>
            </a:r>
            <a:endParaRPr lang="it-IT"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345301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Il Fascio Littorio</a:t>
            </a:r>
            <a:endParaRPr lang="it-IT"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egnaposto contenuto 2"/>
          <p:cNvSpPr>
            <a:spLocks noGrp="1"/>
          </p:cNvSpPr>
          <p:nvPr>
            <p:ph sz="half" idx="1"/>
          </p:nvPr>
        </p:nvSpPr>
        <p:spPr>
          <a:xfrm>
            <a:off x="395536" y="2492896"/>
            <a:ext cx="4038600" cy="3218731"/>
          </a:xfrm>
        </p:spPr>
        <p:txBody>
          <a:bodyPr>
            <a:normAutofit lnSpcReduction="10000"/>
          </a:bodyPr>
          <a:lstStyle/>
          <a:p>
            <a:pPr marL="64008" indent="0">
              <a:buNone/>
            </a:pPr>
            <a:r>
              <a:rPr lang="it-IT" dirty="0" smtClean="0">
                <a:latin typeface="Arial" pitchFamily="34" charset="0"/>
                <a:cs typeface="Arial" pitchFamily="34" charset="0"/>
              </a:rPr>
              <a:t>Il Fascio Littorio era il simbolo del fascismo e deriva dalla Roma antica ed allora era simbolo del potere dei magistrati e fu introdotto dagli etruschi durante la tarda monarchia.</a:t>
            </a: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48064" y="2132856"/>
            <a:ext cx="2143894" cy="3309119"/>
          </a:xfrm>
        </p:spPr>
      </p:pic>
    </p:spTree>
    <p:extLst>
      <p:ext uri="{BB962C8B-B14F-4D97-AF65-F5344CB8AC3E}">
        <p14:creationId xmlns:p14="http://schemas.microsoft.com/office/powerpoint/2010/main" val="71147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67544" y="116632"/>
            <a:ext cx="4038600" cy="6624736"/>
          </a:xfrm>
        </p:spPr>
        <p:txBody>
          <a:bodyPr>
            <a:normAutofit/>
          </a:bodyPr>
          <a:lstStyle/>
          <a:p>
            <a:pPr marL="64008" indent="0">
              <a:buNone/>
            </a:pPr>
            <a:r>
              <a:rPr lang="it-IT" dirty="0" smtClean="0">
                <a:latin typeface="Arial" pitchFamily="34" charset="0"/>
                <a:cs typeface="Arial" pitchFamily="34" charset="0"/>
              </a:rPr>
              <a:t>Il Fascio è costituito da un insieme di verghe di olmo o betulla legate tra di loro con dei nastri rossi, rappresentava il potere dei consoli di punire con le verghe o esercitare lo «</a:t>
            </a:r>
            <a:r>
              <a:rPr lang="it-IT" dirty="0" err="1" smtClean="0">
                <a:latin typeface="Arial" pitchFamily="34" charset="0"/>
                <a:cs typeface="Arial" pitchFamily="34" charset="0"/>
              </a:rPr>
              <a:t>ius</a:t>
            </a:r>
            <a:r>
              <a:rPr lang="it-IT" dirty="0" smtClean="0">
                <a:latin typeface="Arial" pitchFamily="34" charset="0"/>
                <a:cs typeface="Arial" pitchFamily="34" charset="0"/>
              </a:rPr>
              <a:t> </a:t>
            </a:r>
            <a:r>
              <a:rPr lang="it-IT" dirty="0" err="1" smtClean="0">
                <a:latin typeface="Arial" pitchFamily="34" charset="0"/>
                <a:cs typeface="Arial" pitchFamily="34" charset="0"/>
              </a:rPr>
              <a:t>necis</a:t>
            </a:r>
            <a:r>
              <a:rPr lang="it-IT" dirty="0" smtClean="0">
                <a:latin typeface="Arial" pitchFamily="34" charset="0"/>
                <a:cs typeface="Arial" pitchFamily="34" charset="0"/>
              </a:rPr>
              <a:t>» cioè il diritto uccidere il re, lateralmente o superiormente alle verghe veniva inserita una scura che in età repubblicana veniva tolta quando si era all’interno delle città.</a:t>
            </a: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148064" y="1052736"/>
            <a:ext cx="2880320" cy="4117975"/>
          </a:xfrm>
        </p:spPr>
      </p:pic>
    </p:spTree>
    <p:extLst>
      <p:ext uri="{BB962C8B-B14F-4D97-AF65-F5344CB8AC3E}">
        <p14:creationId xmlns:p14="http://schemas.microsoft.com/office/powerpoint/2010/main" val="289273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67544" y="1052736"/>
            <a:ext cx="4038600" cy="5040559"/>
          </a:xfrm>
        </p:spPr>
        <p:txBody>
          <a:bodyPr>
            <a:normAutofit/>
          </a:bodyPr>
          <a:lstStyle/>
          <a:p>
            <a:pPr marL="64008" indent="0">
              <a:buNone/>
            </a:pPr>
            <a:r>
              <a:rPr lang="it-IT" dirty="0" smtClean="0">
                <a:latin typeface="Arial" pitchFamily="34" charset="0"/>
                <a:cs typeface="Arial" pitchFamily="34" charset="0"/>
              </a:rPr>
              <a:t>Il Fascio veniva portato durante le feste pubbliche dai littori ,degli ufficiali che scortavano le maggiori autorità romane ed è per questo motivo che si chiama littorio, il fascio veniva ornato di alloro in occasione dei trionfi e portato invece rovesciato durante i lutti gravi.</a:t>
            </a: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92080" y="1052736"/>
            <a:ext cx="2396306" cy="4716711"/>
          </a:xfrm>
        </p:spPr>
      </p:pic>
    </p:spTree>
    <p:extLst>
      <p:ext uri="{BB962C8B-B14F-4D97-AF65-F5344CB8AC3E}">
        <p14:creationId xmlns:p14="http://schemas.microsoft.com/office/powerpoint/2010/main" val="258348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79512" y="1196752"/>
            <a:ext cx="4038600" cy="4752528"/>
          </a:xfrm>
        </p:spPr>
        <p:txBody>
          <a:bodyPr>
            <a:normAutofit lnSpcReduction="10000"/>
          </a:bodyPr>
          <a:lstStyle/>
          <a:p>
            <a:pPr marL="64008" indent="0">
              <a:buNone/>
            </a:pPr>
            <a:r>
              <a:rPr lang="it-IT" dirty="0" smtClean="0">
                <a:latin typeface="Arial" pitchFamily="34" charset="0"/>
                <a:cs typeface="Arial" pitchFamily="34" charset="0"/>
              </a:rPr>
              <a:t>Dopo la disfatta di Caporetto, il termine Fascio cominciò ad essere legato alla necessità di un unione nazionale. In seguito l’emblema romano venne accolto da Benito Mussolini, divenendo il simbolo dei Fasci di Combattimento, e in seguito del Partito Nazionale Fascista.</a:t>
            </a:r>
            <a:endParaRPr lang="it-IT" dirty="0">
              <a:latin typeface="Arial" pitchFamily="34" charset="0"/>
              <a:cs typeface="Arial" pitchFamily="34" charset="0"/>
            </a:endParaRPr>
          </a:p>
        </p:txBody>
      </p:sp>
      <p:pic>
        <p:nvPicPr>
          <p:cNvPr id="7" name="Segnaposto contenuto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4048" y="1556792"/>
            <a:ext cx="2622798" cy="3528392"/>
          </a:xfrm>
        </p:spPr>
      </p:pic>
    </p:spTree>
    <p:extLst>
      <p:ext uri="{BB962C8B-B14F-4D97-AF65-F5344CB8AC3E}">
        <p14:creationId xmlns:p14="http://schemas.microsoft.com/office/powerpoint/2010/main" val="262577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722437"/>
            <a:ext cx="4038600" cy="3146723"/>
          </a:xfrm>
        </p:spPr>
        <p:txBody>
          <a:bodyPr/>
          <a:lstStyle/>
          <a:p>
            <a:pPr marL="64008" indent="0">
              <a:buNone/>
            </a:pPr>
            <a:r>
              <a:rPr lang="it-IT" dirty="0" smtClean="0">
                <a:latin typeface="Arial" pitchFamily="34" charset="0"/>
                <a:cs typeface="Arial" pitchFamily="34" charset="0"/>
              </a:rPr>
              <a:t>Mussolini utilizzò largamente come simbolo della grandezza romana ed imperiale a tal punto che il Fascio Littorio divenne il simbolo ufficiale del P.N.F</a:t>
            </a:r>
            <a:endParaRPr lang="it-IT" dirty="0">
              <a:latin typeface="Arial" pitchFamily="34" charset="0"/>
              <a:cs typeface="Arial" pitchFamily="34" charset="0"/>
            </a:endParaRPr>
          </a:p>
        </p:txBody>
      </p:sp>
      <p:pic>
        <p:nvPicPr>
          <p:cNvPr id="7" name="Segnaposto contenuto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0032" y="1700808"/>
            <a:ext cx="2612504" cy="3312368"/>
          </a:xfrm>
        </p:spPr>
      </p:pic>
    </p:spTree>
    <p:extLst>
      <p:ext uri="{BB962C8B-B14F-4D97-AF65-F5344CB8AC3E}">
        <p14:creationId xmlns:p14="http://schemas.microsoft.com/office/powerpoint/2010/main" val="152706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332657"/>
            <a:ext cx="4038600" cy="5688631"/>
          </a:xfrm>
        </p:spPr>
        <p:txBody>
          <a:bodyPr>
            <a:normAutofit/>
          </a:bodyPr>
          <a:lstStyle/>
          <a:p>
            <a:pPr marL="64008" indent="0">
              <a:buNone/>
            </a:pPr>
            <a:r>
              <a:rPr lang="it-IT" dirty="0" smtClean="0">
                <a:latin typeface="Arial" pitchFamily="34" charset="0"/>
                <a:cs typeface="Arial" pitchFamily="34" charset="0"/>
              </a:rPr>
              <a:t>La parola «Littorio» venne molto usata nel periodo fascista, tanto è che il littorio era diventato sinonimo di fascista. Lo stile Littorio fu detto lo stile architettonico nel periodo fascista. Littorali erano anche le gare culturali, artistiche e sportive per gli universitari e littori erano i relativi vincitori.</a:t>
            </a:r>
            <a:endParaRPr lang="it-IT" dirty="0">
              <a:latin typeface="Arial" pitchFamily="34" charset="0"/>
              <a:cs typeface="Arial" pitchFamily="34" charset="0"/>
            </a:endParaRPr>
          </a:p>
        </p:txBody>
      </p:sp>
      <p:pic>
        <p:nvPicPr>
          <p:cNvPr id="7" name="Segnaposto contenuto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4048" y="1268760"/>
            <a:ext cx="2721297" cy="3513906"/>
          </a:xfrm>
        </p:spPr>
      </p:pic>
    </p:spTree>
    <p:extLst>
      <p:ext uri="{BB962C8B-B14F-4D97-AF65-F5344CB8AC3E}">
        <p14:creationId xmlns:p14="http://schemas.microsoft.com/office/powerpoint/2010/main" val="358080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La Decima MAS </a:t>
            </a:r>
            <a:endParaRPr lang="it-IT" dirty="0"/>
          </a:p>
        </p:txBody>
      </p:sp>
      <p:sp>
        <p:nvSpPr>
          <p:cNvPr id="3" name="Segnaposto contenuto 2"/>
          <p:cNvSpPr>
            <a:spLocks noGrp="1"/>
          </p:cNvSpPr>
          <p:nvPr>
            <p:ph sz="half" idx="1"/>
          </p:nvPr>
        </p:nvSpPr>
        <p:spPr/>
        <p:txBody>
          <a:bodyPr/>
          <a:lstStyle/>
          <a:p>
            <a:pPr marL="64008" indent="0">
              <a:buNone/>
            </a:pPr>
            <a:r>
              <a:rPr lang="it-IT" dirty="0" smtClean="0">
                <a:latin typeface="Arial" pitchFamily="34" charset="0"/>
                <a:cs typeface="Arial" pitchFamily="34" charset="0"/>
              </a:rPr>
              <a:t>La X Flottiglia MAS fu un unità speciale della Regia Marina Italiana, che a partire dal 15 marzo 1941 assunse ufficialmente il nome di </a:t>
            </a:r>
            <a:r>
              <a:rPr lang="it-IT" dirty="0" err="1" smtClean="0">
                <a:latin typeface="Arial" pitchFamily="34" charset="0"/>
                <a:cs typeface="Arial" pitchFamily="34" charset="0"/>
              </a:rPr>
              <a:t>Xa</a:t>
            </a:r>
            <a:r>
              <a:rPr lang="it-IT" dirty="0" smtClean="0">
                <a:latin typeface="Arial" pitchFamily="34" charset="0"/>
                <a:cs typeface="Arial" pitchFamily="34" charset="0"/>
              </a:rPr>
              <a:t> Flottiglia MAS, in ricordo della Decima Legione romana prediletta da Giulio Cesare.</a:t>
            </a: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716016" y="2276872"/>
            <a:ext cx="3744416" cy="2232248"/>
          </a:xfrm>
        </p:spPr>
      </p:pic>
    </p:spTree>
    <p:extLst>
      <p:ext uri="{BB962C8B-B14F-4D97-AF65-F5344CB8AC3E}">
        <p14:creationId xmlns:p14="http://schemas.microsoft.com/office/powerpoint/2010/main" val="237097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28663" y="1340768"/>
            <a:ext cx="5292080" cy="4370218"/>
          </a:xfrm>
        </p:spPr>
        <p:txBody>
          <a:bodyPr/>
          <a:lstStyle/>
          <a:p>
            <a:pPr marL="64008" indent="0">
              <a:buNone/>
            </a:pPr>
            <a:r>
              <a:rPr lang="it-IT" dirty="0" smtClean="0">
                <a:solidFill>
                  <a:srgbClr val="FF0000"/>
                </a:solidFill>
                <a:latin typeface="Arial" pitchFamily="34" charset="0"/>
                <a:cs typeface="Arial" pitchFamily="34" charset="0"/>
              </a:rPr>
              <a:t>M</a:t>
            </a:r>
            <a:r>
              <a:rPr lang="it-IT" dirty="0" smtClean="0">
                <a:latin typeface="Arial" pitchFamily="34" charset="0"/>
                <a:cs typeface="Arial" pitchFamily="34" charset="0"/>
              </a:rPr>
              <a:t>EMENTO </a:t>
            </a:r>
            <a:r>
              <a:rPr lang="it-IT" dirty="0" smtClean="0">
                <a:solidFill>
                  <a:srgbClr val="FF0000"/>
                </a:solidFill>
                <a:latin typeface="Arial" pitchFamily="34" charset="0"/>
                <a:cs typeface="Arial" pitchFamily="34" charset="0"/>
              </a:rPr>
              <a:t>A</a:t>
            </a:r>
            <a:r>
              <a:rPr lang="it-IT" dirty="0" smtClean="0">
                <a:latin typeface="Arial" pitchFamily="34" charset="0"/>
                <a:cs typeface="Arial" pitchFamily="34" charset="0"/>
              </a:rPr>
              <a:t>UDERE </a:t>
            </a:r>
            <a:r>
              <a:rPr lang="it-IT" dirty="0" smtClean="0">
                <a:solidFill>
                  <a:srgbClr val="FF0000"/>
                </a:solidFill>
                <a:latin typeface="Arial" pitchFamily="34" charset="0"/>
                <a:cs typeface="Arial" pitchFamily="34" charset="0"/>
              </a:rPr>
              <a:t>S</a:t>
            </a:r>
            <a:r>
              <a:rPr lang="it-IT" dirty="0" smtClean="0">
                <a:latin typeface="Arial" pitchFamily="34" charset="0"/>
                <a:cs typeface="Arial" pitchFamily="34" charset="0"/>
              </a:rPr>
              <a:t>EMPER</a:t>
            </a:r>
          </a:p>
          <a:p>
            <a:pPr marL="64008" indent="0">
              <a:buNone/>
            </a:pPr>
            <a:r>
              <a:rPr lang="it-IT" i="1" dirty="0" smtClean="0">
                <a:effectLst>
                  <a:outerShdw blurRad="38100" dist="38100" dir="2700000" algn="tl">
                    <a:srgbClr val="000000">
                      <a:alpha val="43137"/>
                    </a:srgbClr>
                  </a:outerShdw>
                </a:effectLst>
                <a:latin typeface="Arial" pitchFamily="34" charset="0"/>
                <a:cs typeface="Arial" pitchFamily="34" charset="0"/>
              </a:rPr>
              <a:t>Ricorda di osare sempre</a:t>
            </a:r>
          </a:p>
          <a:p>
            <a:pPr marL="64008" indent="0">
              <a:buNone/>
            </a:pPr>
            <a:r>
              <a:rPr lang="it-IT" dirty="0" smtClean="0">
                <a:latin typeface="Arial" pitchFamily="34" charset="0"/>
                <a:cs typeface="Arial" pitchFamily="34" charset="0"/>
              </a:rPr>
              <a:t>Frase coniata dallo scrittore e poeta Italiano Gabriele D’Annunzio. Il poeta intendeva rendere omaggio con tale frase allo strumento bellico denominato Motoscafo armato silurante.</a:t>
            </a:r>
          </a:p>
          <a:p>
            <a:pPr marL="64008" indent="0">
              <a:buNone/>
            </a:pP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2080" y="1628800"/>
            <a:ext cx="3691111" cy="2639938"/>
          </a:xfrm>
        </p:spPr>
      </p:pic>
    </p:spTree>
    <p:extLst>
      <p:ext uri="{BB962C8B-B14F-4D97-AF65-F5344CB8AC3E}">
        <p14:creationId xmlns:p14="http://schemas.microsoft.com/office/powerpoint/2010/main" val="41913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395536" y="1124744"/>
            <a:ext cx="4038600" cy="4525963"/>
          </a:xfrm>
        </p:spPr>
        <p:txBody>
          <a:bodyPr/>
          <a:lstStyle/>
          <a:p>
            <a:pPr marL="64008" indent="0">
              <a:buNone/>
            </a:pPr>
            <a:r>
              <a:rPr lang="it-IT" dirty="0" smtClean="0">
                <a:latin typeface="Arial" pitchFamily="34" charset="0"/>
                <a:cs typeface="Arial" pitchFamily="34" charset="0"/>
              </a:rPr>
              <a:t>Scudetto con un «X» della «decima» su sfondo azzurro, sormontata da un teschio con una rosa rossa in bocca. Il teschio  con la rosa nella parte superiore ricorda la frase detta da Todaro «la morte in combattimento è una cosa, bella profumata»</a:t>
            </a:r>
            <a:endParaRPr lang="it-IT" dirty="0">
              <a:latin typeface="Arial" pitchFamily="34" charset="0"/>
              <a:cs typeface="Arial" pitchFamily="34" charset="0"/>
            </a:endParaRPr>
          </a:p>
        </p:txBody>
      </p:sp>
      <p:pic>
        <p:nvPicPr>
          <p:cNvPr id="5" name="Segnaposto contenuto 4"/>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004048" y="1772816"/>
            <a:ext cx="2736304" cy="3960440"/>
          </a:xfrm>
        </p:spPr>
      </p:pic>
    </p:spTree>
    <p:extLst>
      <p:ext uri="{BB962C8B-B14F-4D97-AF65-F5344CB8AC3E}">
        <p14:creationId xmlns:p14="http://schemas.microsoft.com/office/powerpoint/2010/main" val="82935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4725144"/>
            <a:ext cx="8229600" cy="1399032"/>
          </a:xfrm>
        </p:spPr>
        <p:txBody>
          <a:bodyPr/>
          <a:lstStyle/>
          <a:p>
            <a:r>
              <a:rPr lang="it-IT"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itchFamily="34" charset="0"/>
              </a:rPr>
              <a:t>Silvia Abundo</a:t>
            </a:r>
            <a:endParaRPr lang="it-IT"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itchFamily="34" charset="0"/>
            </a:endParaRPr>
          </a:p>
        </p:txBody>
      </p:sp>
      <p:sp>
        <p:nvSpPr>
          <p:cNvPr id="3" name="CasellaDiTesto 2"/>
          <p:cNvSpPr txBox="1"/>
          <p:nvPr/>
        </p:nvSpPr>
        <p:spPr>
          <a:xfrm>
            <a:off x="1547664" y="2348880"/>
            <a:ext cx="5328592" cy="1938992"/>
          </a:xfrm>
          <a:prstGeom prst="rect">
            <a:avLst/>
          </a:prstGeom>
          <a:noFill/>
        </p:spPr>
        <p:txBody>
          <a:bodyPr wrap="square" rtlCol="0">
            <a:spAutoFit/>
          </a:bodyPr>
          <a:lstStyle/>
          <a:p>
            <a:r>
              <a:rPr lang="it-IT"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GRAZIE PER L’ATTENZIONE</a:t>
            </a:r>
            <a:endParaRPr lang="it-IT"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68280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mph" presetSubtype="0" fill="remove" grpId="0" nodeType="clickEffect">
                                  <p:stCondLst>
                                    <p:cond delay="0"/>
                                  </p:stCondLst>
                                  <p:childTnLst>
                                    <p:animClr clrSpc="rgb" dir="cw">
                                      <p:cBhvr override="childStyle">
                                        <p:cTn id="24" dur="250" autoRev="1" fill="remove"/>
                                        <p:tgtEl>
                                          <p:spTgt spid="2"/>
                                        </p:tgtEl>
                                        <p:attrNameLst>
                                          <p:attrName>style.color</p:attrName>
                                        </p:attrNameLst>
                                      </p:cBhvr>
                                      <p:to>
                                        <a:schemeClr val="bg1"/>
                                      </p:to>
                                    </p:animClr>
                                    <p:animClr clrSpc="rgb" dir="cw">
                                      <p:cBhvr>
                                        <p:cTn id="25" dur="250" autoRev="1" fill="remove"/>
                                        <p:tgtEl>
                                          <p:spTgt spid="2"/>
                                        </p:tgtEl>
                                        <p:attrNameLst>
                                          <p:attrName>fillcolor</p:attrName>
                                        </p:attrNameLst>
                                      </p:cBhvr>
                                      <p:to>
                                        <a:schemeClr val="bg1"/>
                                      </p:to>
                                    </p:animClr>
                                    <p:set>
                                      <p:cBhvr>
                                        <p:cTn id="26" dur="250" autoRev="1" fill="remove"/>
                                        <p:tgtEl>
                                          <p:spTgt spid="2"/>
                                        </p:tgtEl>
                                        <p:attrNameLst>
                                          <p:attrName>fill.type</p:attrName>
                                        </p:attrNameLst>
                                      </p:cBhvr>
                                      <p:to>
                                        <p:strVal val="solid"/>
                                      </p:to>
                                    </p:set>
                                    <p:set>
                                      <p:cBhvr>
                                        <p:cTn id="27"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Gradazioni di grigio">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302</TotalTime>
  <Words>411</Words>
  <Application>Microsoft Office PowerPoint</Application>
  <PresentationFormat>Presentazione su schermo (4:3)</PresentationFormat>
  <Paragraphs>16</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Verve</vt:lpstr>
      <vt:lpstr>Presentazione standard di PowerPoint</vt:lpstr>
      <vt:lpstr>        Il Fascio Littorio</vt:lpstr>
      <vt:lpstr>Presentazione standard di PowerPoint</vt:lpstr>
      <vt:lpstr>Presentazione standard di PowerPoint</vt:lpstr>
      <vt:lpstr>Presentazione standard di PowerPoint</vt:lpstr>
      <vt:lpstr>Presentazione standard di PowerPoint</vt:lpstr>
      <vt:lpstr>Presentazione standard di PowerPoint</vt:lpstr>
      <vt:lpstr>            La Decima MAS </vt:lpstr>
      <vt:lpstr>Presentazione standard di PowerPoint</vt:lpstr>
      <vt:lpstr>Presentazione standard di PowerPoint</vt:lpstr>
      <vt:lpstr>Silvia Abundo</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lody</dc:creator>
  <cp:lastModifiedBy>lody</cp:lastModifiedBy>
  <cp:revision>19</cp:revision>
  <dcterms:created xsi:type="dcterms:W3CDTF">2016-03-03T13:06:15Z</dcterms:created>
  <dcterms:modified xsi:type="dcterms:W3CDTF">2016-03-08T20:37:21Z</dcterms:modified>
</cp:coreProperties>
</file>