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sldIdLst>
    <p:sldId id="256" r:id="rId2"/>
    <p:sldId id="269" r:id="rId3"/>
    <p:sldId id="257" r:id="rId4"/>
    <p:sldId id="266" r:id="rId5"/>
    <p:sldId id="259" r:id="rId6"/>
    <p:sldId id="260" r:id="rId7"/>
    <p:sldId id="263" r:id="rId8"/>
    <p:sldId id="261" r:id="rId9"/>
    <p:sldId id="262" r:id="rId10"/>
    <p:sldId id="264" r:id="rId11"/>
    <p:sldId id="265" r:id="rId12"/>
    <p:sldId id="268" r:id="rId13"/>
    <p:sldId id="267" r:id="rId1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2AFF"/>
    <a:srgbClr val="52FF4E"/>
    <a:srgbClr val="E47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5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E7F45-BFA9-BE4B-8257-933942578EF5}" type="datetimeFigureOut">
              <a:rPr lang="it-IT" smtClean="0"/>
              <a:pPr/>
              <a:t>19/03/16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9D0B9-D040-8340-879F-0E371C803C35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4978400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FF0000"/>
                </a:solidFill>
                <a:latin typeface="Arial Black"/>
              </a:rPr>
              <a:t>LA SCUOLA DURANTE IL FASCISMO</a:t>
            </a:r>
            <a:endParaRPr lang="it-IT" dirty="0">
              <a:solidFill>
                <a:srgbClr val="FF0000"/>
              </a:solidFill>
              <a:latin typeface="Arial Black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60421"/>
            <a:ext cx="8229600" cy="1578059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FF0000"/>
                </a:solidFill>
                <a:latin typeface="Arial Black"/>
              </a:rPr>
              <a:t>IL GRANDE ‘MOTTO SCOLASTICO’</a:t>
            </a:r>
            <a:endParaRPr lang="it-IT" dirty="0">
              <a:solidFill>
                <a:srgbClr val="FF0000"/>
              </a:solidFill>
              <a:latin typeface="Arial Black"/>
            </a:endParaRPr>
          </a:p>
        </p:txBody>
      </p:sp>
      <p:pic>
        <p:nvPicPr>
          <p:cNvPr id="4" name="Segnaposto contenuto 3" descr="obbedir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8861" r="-38861"/>
          <a:stretch>
            <a:fillRect/>
          </a:stretch>
        </p:blipFill>
        <p:spPr>
          <a:xfrm>
            <a:off x="-1166285" y="1256632"/>
            <a:ext cx="11446601" cy="5601368"/>
          </a:xfrm>
          <a:scene3d>
            <a:camera prst="orthographicFront"/>
            <a:lightRig rig="threePt" dir="t"/>
          </a:scene3d>
          <a:sp3d>
            <a:bevelT w="38100"/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777478"/>
            <a:ext cx="3274913" cy="534868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    Nel </a:t>
            </a:r>
            <a:r>
              <a:rPr lang="it-IT" dirty="0"/>
              <a:t>campo dell’educazione il fascismo esordì con la riforma della scuola promossa da Giovanni Gentile nel 1923 , che Mussolini definì come la più fascista delle </a:t>
            </a:r>
            <a:r>
              <a:rPr lang="it-IT" dirty="0" smtClean="0"/>
              <a:t>riforme.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338" y="1218048"/>
            <a:ext cx="4397462" cy="4366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mappaf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341" r="-2341"/>
          <a:stretch>
            <a:fillRect/>
          </a:stretch>
        </p:blipFill>
        <p:spPr>
          <a:xfrm>
            <a:off x="-235165" y="0"/>
            <a:ext cx="9626088" cy="68580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  <a:latin typeface="Arial Black"/>
              </a:rPr>
              <a:t>LE MATERIE</a:t>
            </a:r>
            <a:endParaRPr lang="it-IT" dirty="0">
              <a:solidFill>
                <a:srgbClr val="FF0000"/>
              </a:solidFill>
              <a:latin typeface="Arial Black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922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>
                <a:latin typeface="+mj-lt"/>
              </a:rPr>
              <a:t>   Tra </a:t>
            </a:r>
            <a:r>
              <a:rPr lang="it-IT" dirty="0">
                <a:latin typeface="+mj-lt"/>
              </a:rPr>
              <a:t>il 1925 e il 1931 le case editrici </a:t>
            </a:r>
            <a:r>
              <a:rPr lang="it-IT" dirty="0" smtClean="0">
                <a:latin typeface="+mj-lt"/>
              </a:rPr>
              <a:t>cominciarono </a:t>
            </a:r>
            <a:r>
              <a:rPr lang="it-IT" dirty="0">
                <a:latin typeface="+mj-lt"/>
              </a:rPr>
              <a:t>a pubblicare testi scolastici che rispondevano fedelmente alle direttive e alle esigenze del regime fascista.	</a:t>
            </a:r>
          </a:p>
          <a:p>
            <a:endParaRPr lang="it-IT" dirty="0"/>
          </a:p>
        </p:txBody>
      </p:sp>
      <p:sp>
        <p:nvSpPr>
          <p:cNvPr id="4" name="Freccia destra 3"/>
          <p:cNvSpPr/>
          <p:nvPr/>
        </p:nvSpPr>
        <p:spPr>
          <a:xfrm flipH="1">
            <a:off x="846594" y="4092457"/>
            <a:ext cx="7840206" cy="205406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/>
      </p:transition>
    </mc:Choice>
    <mc:Fallback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pagell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3577" r="-53577"/>
          <a:stretch>
            <a:fillRect/>
          </a:stretch>
        </p:blipFill>
        <p:spPr>
          <a:xfrm>
            <a:off x="-2339474" y="0"/>
            <a:ext cx="9157369" cy="6858000"/>
          </a:xfrm>
        </p:spPr>
      </p:pic>
      <p:pic>
        <p:nvPicPr>
          <p:cNvPr id="5" name="Immagine 4" descr="pagella_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211" y="0"/>
            <a:ext cx="508551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 dir="r"/>
      </p:transition>
    </mc:Choice>
    <mc:Fallback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1.85185E-6 C 0.02708 0.07963 0.01961 0.43357 -0.00886 0.42477 C -0.03733 0.41597 -0.17205 0.01713 -0.17101 -0.05278 C -0.16997 -0.12268 -0.02709 -0.07963 -6.94444E-6 -1.85185E-6 Z " pathEditMode="relative" ptsTypes="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C 0.00191 -0.01504 0.00226 -0.03055 0.00573 -0.0449 C 0.01511 -0.08588 0.03073 -0.12407 0.04532 -0.1618 C 0.04966 -0.17361 0.06789 -0.23472 0.08039 -0.25717 C 0.08855 -0.27199 0.09514 -0.28657 0.10226 -0.30208 C 0.10625 -0.32268 0.11667 -0.3412 0.1257 -0.35856 C 0.12605 -0.36134 0.1257 -0.36435 0.12709 -0.36643 C 0.12796 -0.36828 0.13091 -0.36643 0.1316 -0.36828 C 0.13316 -0.37314 0.13212 -0.37893 0.13299 -0.38402 C 0.13473 -0.39675 0.13785 -0.41435 0.14323 -0.425 C 0.14948 -0.38935 0.16094 -0.3618 0.17084 -0.32754 C 0.17448 -0.3155 0.1757 -0.30254 0.17969 -0.2905 C 0.19532 -0.2412 0.21337 -0.19351 0.23247 -0.14606 C 0.23698 -0.13472 0.23993 -0.12199 0.24549 -0.11111 C 0.25087 -0.10023 0.2573 -0.08773 0.26164 -0.07592 C 0.27882 -0.02777 0.26546 -0.05162 0.27917 -0.02916 C 0.28681 0.00672 0.27709 -0.0324 0.28646 -0.00787 C 0.28733 -0.00555 0.28993 -0.00069 0.28802 -4.44444E-6 C 0.28212 0.00162 0.27743 -0.00787 0.27188 -0.00972 C 0.26459 -0.01226 0.2573 -0.01365 0.25 -0.0155 C 0.22813 -0.02129 0.20573 -0.02662 0.18559 -0.03888 C 0.15313 -0.05902 0.12605 -0.08773 0.09636 -0.11296 C 0.08351 -0.12407 0.0691 -0.13148 0.05556 -0.14027 C 0.05261 -0.14236 0.04671 -0.14606 0.04671 -0.14606 C 0.03351 -0.16365 0.02171 -0.18333 0.00868 -0.20069 C 0.00313 -0.2081 -0.00243 -0.21435 -0.00729 -0.22222 C -0.0125 -0.23032 -0.01493 -0.24074 -0.01909 -0.24953 C 0.05868 -0.25092 0.1415 -0.25763 0.2191 -0.24745 C 0.25677 -0.24814 0.29427 -0.24791 0.33177 -0.24953 C 0.33907 -0.25 0.35382 -0.25347 0.35382 -0.25347 C 0.35521 -0.25416 0.35955 -0.25532 0.35816 -0.25532 C 0.34132 -0.25532 0.32987 -0.24097 0.31424 -0.23588 C 0.28837 -0.2155 0.32952 -0.24907 0.29827 -0.22013 C 0.28056 -0.20416 0.25087 -0.17708 0.23247 -0.16365 C 0.19827 -0.13935 0.16216 -0.12037 0.12709 -0.0993 C 0.11459 -0.09189 0.10052 -0.08935 0.08768 -0.08379 C 0.07917 -0.07569 0.07136 -0.07291 0.06129 -0.07013 C 0.04809 -0.06134 0.03559 -0.05671 0.02188 -0.05069 C 0.02032 -0.04953 0.0191 -0.04791 0.01754 -0.04675 C 0.01598 -0.04606 0.01407 -0.04652 0.01302 -0.0449 C 0.01042 -0.04166 0.00921 -0.03703 0.0073 -0.0331 C 0.00625 -0.03125 0.00434 -0.02731 0.00434 -0.02731 C 0.00382 -0.02546 0.00296 -0.02361 0.00296 -0.02129 C 0.00296 -0.01759 0.00434 -0.00972 0.00434 -0.00972 " pathEditMode="relative" ptsTypes="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compito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1307" r="-41307"/>
          <a:stretch>
            <a:fillRect/>
          </a:stretch>
        </p:blipFill>
        <p:spPr>
          <a:xfrm>
            <a:off x="-2053774" y="0"/>
            <a:ext cx="8528652" cy="6858000"/>
          </a:xfrm>
        </p:spPr>
      </p:pic>
      <p:pic>
        <p:nvPicPr>
          <p:cNvPr id="5" name="Immagine 4" descr="compito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491" y="0"/>
            <a:ext cx="464450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  <a:latin typeface="Arial Black"/>
              </a:rPr>
              <a:t>GLI INSEGNANTI</a:t>
            </a:r>
            <a:endParaRPr lang="it-IT" dirty="0">
              <a:solidFill>
                <a:srgbClr val="FF0000"/>
              </a:solidFill>
              <a:latin typeface="Arial Black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   Era fondamentale </a:t>
            </a:r>
            <a:r>
              <a:rPr lang="it-IT" dirty="0"/>
              <a:t>che l’insegnante si presentasse alla sua scolaresca come modello </a:t>
            </a:r>
            <a:r>
              <a:rPr lang="it-IT" dirty="0" smtClean="0"/>
              <a:t>ideale sia dal punto di vista umano-etico che politico.</a:t>
            </a:r>
          </a:p>
        </p:txBody>
      </p:sp>
      <p:pic>
        <p:nvPicPr>
          <p:cNvPr id="4" name="Immagine 3" descr="classe durante il fascism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199" y="3848515"/>
            <a:ext cx="4600347" cy="2834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  <a:latin typeface="Arial Black"/>
              </a:rPr>
              <a:t>GLI ALUNNI</a:t>
            </a:r>
            <a:endParaRPr lang="it-IT" dirty="0">
              <a:solidFill>
                <a:srgbClr val="FF0000"/>
              </a:solidFill>
              <a:latin typeface="Arial Black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97594"/>
            <a:ext cx="8229600" cy="57604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/>
              <a:t>L’ONB</a:t>
            </a:r>
            <a:r>
              <a:rPr lang="it-IT" dirty="0" smtClean="0"/>
              <a:t> era </a:t>
            </a:r>
            <a:r>
              <a:rPr lang="it-IT" dirty="0"/>
              <a:t>suddivisa</a:t>
            </a:r>
            <a:r>
              <a:rPr lang="it-IT" dirty="0" smtClean="0"/>
              <a:t> in: </a:t>
            </a:r>
          </a:p>
          <a:p>
            <a:pPr>
              <a:buNone/>
            </a:pPr>
            <a:r>
              <a:rPr lang="it-IT" dirty="0" smtClean="0">
                <a:solidFill>
                  <a:srgbClr val="FF0000"/>
                </a:solidFill>
              </a:rPr>
              <a:t>Figli della </a:t>
            </a:r>
            <a:r>
              <a:rPr lang="it-IT" dirty="0">
                <a:solidFill>
                  <a:srgbClr val="FF0000"/>
                </a:solidFill>
              </a:rPr>
              <a:t>Lupa</a:t>
            </a:r>
            <a:r>
              <a:rPr lang="it-IT" dirty="0"/>
              <a:t>: ragazzi e ragazze dai </a:t>
            </a:r>
            <a:r>
              <a:rPr lang="it-IT" dirty="0" err="1"/>
              <a:t>6</a:t>
            </a:r>
            <a:r>
              <a:rPr lang="it-IT" dirty="0"/>
              <a:t> agli </a:t>
            </a:r>
            <a:r>
              <a:rPr lang="it-IT" dirty="0" err="1"/>
              <a:t>8</a:t>
            </a:r>
            <a:r>
              <a:rPr lang="it-IT" dirty="0"/>
              <a:t> </a:t>
            </a:r>
            <a:r>
              <a:rPr lang="it-IT" dirty="0" smtClean="0"/>
              <a:t>anni </a:t>
            </a:r>
          </a:p>
          <a:p>
            <a:pPr>
              <a:buNone/>
            </a:pPr>
            <a:r>
              <a:rPr lang="it-IT" dirty="0" smtClean="0">
                <a:solidFill>
                  <a:srgbClr val="52FF4E"/>
                </a:solidFill>
              </a:rPr>
              <a:t>Balilla</a:t>
            </a:r>
            <a:r>
              <a:rPr lang="it-IT" dirty="0"/>
              <a:t>: ragazzi dagli </a:t>
            </a:r>
            <a:r>
              <a:rPr lang="it-IT" dirty="0" err="1"/>
              <a:t>8</a:t>
            </a:r>
            <a:r>
              <a:rPr lang="it-IT" dirty="0"/>
              <a:t> ai 14 </a:t>
            </a:r>
            <a:r>
              <a:rPr lang="it-IT" dirty="0" smtClean="0"/>
              <a:t>anni</a:t>
            </a:r>
          </a:p>
          <a:p>
            <a:pPr>
              <a:buNone/>
            </a:pPr>
            <a:r>
              <a:rPr lang="it-IT" dirty="0" smtClean="0">
                <a:solidFill>
                  <a:srgbClr val="E472EC"/>
                </a:solidFill>
              </a:rPr>
              <a:t>Piccole </a:t>
            </a:r>
            <a:r>
              <a:rPr lang="it-IT" dirty="0">
                <a:solidFill>
                  <a:srgbClr val="E472EC"/>
                </a:solidFill>
              </a:rPr>
              <a:t>italiane </a:t>
            </a:r>
            <a:r>
              <a:rPr lang="it-IT" dirty="0"/>
              <a:t>: ragazze dagli </a:t>
            </a:r>
            <a:r>
              <a:rPr lang="it-IT" dirty="0" err="1"/>
              <a:t>8</a:t>
            </a:r>
            <a:r>
              <a:rPr lang="it-IT" dirty="0"/>
              <a:t> ai 14 </a:t>
            </a:r>
            <a:r>
              <a:rPr lang="it-IT" dirty="0" smtClean="0"/>
              <a:t>anni</a:t>
            </a:r>
          </a:p>
          <a:p>
            <a:pPr>
              <a:buNone/>
            </a:pPr>
            <a:r>
              <a:rPr lang="it-IT" dirty="0" smtClean="0">
                <a:solidFill>
                  <a:srgbClr val="0000FF"/>
                </a:solidFill>
              </a:rPr>
              <a:t>Avanguardisti</a:t>
            </a:r>
            <a:r>
              <a:rPr lang="it-IT" dirty="0"/>
              <a:t>: ragazzi dai 14 ai 18 anni, </a:t>
            </a:r>
            <a:r>
              <a:rPr lang="it-IT" dirty="0" smtClean="0"/>
              <a:t>veniva curato </a:t>
            </a:r>
            <a:r>
              <a:rPr lang="it-IT" dirty="0"/>
              <a:t>l’addestramento e la preparazione militare dei giovani</a:t>
            </a:r>
            <a:r>
              <a:rPr lang="it-IT" dirty="0" smtClean="0"/>
              <a:t>;</a:t>
            </a:r>
          </a:p>
          <a:p>
            <a:pPr>
              <a:buNone/>
            </a:pPr>
            <a:r>
              <a:rPr lang="it-IT" dirty="0" smtClean="0">
                <a:solidFill>
                  <a:srgbClr val="A12AFF"/>
                </a:solidFill>
              </a:rPr>
              <a:t>Giovani </a:t>
            </a:r>
            <a:r>
              <a:rPr lang="it-IT" dirty="0">
                <a:solidFill>
                  <a:srgbClr val="A12AFF"/>
                </a:solidFill>
              </a:rPr>
              <a:t>Italiane</a:t>
            </a:r>
            <a:r>
              <a:rPr lang="it-IT" dirty="0"/>
              <a:t>: ragazze dai 14 ai 18 </a:t>
            </a:r>
            <a:r>
              <a:rPr lang="it-IT" dirty="0" smtClean="0"/>
              <a:t>anni</a:t>
            </a:r>
          </a:p>
          <a:p>
            <a:pPr>
              <a:buNone/>
            </a:pPr>
            <a:r>
              <a:rPr lang="it-IT" dirty="0" smtClean="0"/>
              <a:t>Dopo </a:t>
            </a:r>
            <a:r>
              <a:rPr lang="it-IT" dirty="0"/>
              <a:t>i 18 anni fino ai 22, i giovani entravano in gruppi esterni all’ONB, i ragazzi nei "Fasci Giovanili di Combattimento" e le ragazze nelle "Giovani fasciste".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9174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  <a:latin typeface="Arial Black"/>
              </a:rPr>
              <a:t>LIBRI</a:t>
            </a:r>
            <a:endParaRPr lang="it-IT" dirty="0">
              <a:solidFill>
                <a:srgbClr val="FF0000"/>
              </a:solidFill>
              <a:latin typeface="Arial Black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868184"/>
            <a:ext cx="8229600" cy="52579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Per creare "l’italiano nuovo" la scuola fascista proponeva testi scolastici, quaderni, diari e pagelle in cui si esaltava il fascismo sia attraverso le immagini, strumento rapido ed efficace, che attraverso i contenuti.</a:t>
            </a:r>
            <a:r>
              <a:rPr lang="it-IT" dirty="0" smtClean="0"/>
              <a:t> 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nuova_1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602" y="3485690"/>
            <a:ext cx="4898398" cy="3372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LIBRIF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2742" r="-112742"/>
          <a:stretch>
            <a:fillRect/>
          </a:stretch>
        </p:blipFill>
        <p:spPr>
          <a:xfrm>
            <a:off x="-2802703" y="0"/>
            <a:ext cx="14260621" cy="6858000"/>
          </a:xfrm>
          <a:blipFill rotWithShape="1">
            <a:blip r:embed="rId3"/>
            <a:tile tx="0" ty="0" sx="100000" sy="100000" flip="none" algn="tl"/>
          </a:blipFill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>
              <a:buNone/>
            </a:pPr>
            <a:r>
              <a:rPr lang="it-IT" sz="4400" smtClean="0">
                <a:solidFill>
                  <a:srgbClr val="FF0000"/>
                </a:solidFill>
                <a:latin typeface="Arial Black"/>
              </a:rPr>
              <a:t>       L</a:t>
            </a:r>
            <a:r>
              <a:rPr lang="it-IT" sz="4400" dirty="0" smtClean="0">
                <a:solidFill>
                  <a:srgbClr val="FF0000"/>
                </a:solidFill>
                <a:latin typeface="Arial Black"/>
              </a:rPr>
              <a:t>’ ARREDAMENTO</a:t>
            </a:r>
          </a:p>
          <a:p>
            <a:pPr>
              <a:buNone/>
            </a:pPr>
            <a:endParaRPr lang="it-IT" dirty="0" smtClean="0">
              <a:solidFill>
                <a:srgbClr val="FF0000"/>
              </a:solidFill>
              <a:latin typeface="Arial Black"/>
            </a:endParaRPr>
          </a:p>
          <a:p>
            <a:pPr>
              <a:buNone/>
            </a:pPr>
            <a:endParaRPr lang="it-IT" dirty="0">
              <a:solidFill>
                <a:srgbClr val="FF0000"/>
              </a:solidFill>
              <a:latin typeface="Arial Black"/>
            </a:endParaRPr>
          </a:p>
        </p:txBody>
      </p:sp>
      <p:pic>
        <p:nvPicPr>
          <p:cNvPr id="4" name="Immagine 3" descr="au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698091">
            <a:off x="572256" y="1423457"/>
            <a:ext cx="5805264" cy="3826276"/>
          </a:xfrm>
          <a:prstGeom prst="rect">
            <a:avLst/>
          </a:prstGeom>
        </p:spPr>
      </p:pic>
      <p:pic>
        <p:nvPicPr>
          <p:cNvPr id="5" name="Immagine 4" descr="aula 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2803">
            <a:off x="3373315" y="1422402"/>
            <a:ext cx="5150050" cy="3588542"/>
          </a:xfrm>
          <a:prstGeom prst="rect">
            <a:avLst/>
          </a:prstGeom>
        </p:spPr>
      </p:pic>
      <p:pic>
        <p:nvPicPr>
          <p:cNvPr id="6" name="Immagine 5" descr="aula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3809" y="2410180"/>
            <a:ext cx="5935096" cy="4003575"/>
          </a:xfrm>
          <a:prstGeom prst="rect">
            <a:avLst/>
          </a:prstGeom>
        </p:spPr>
      </p:pic>
      <p:pic>
        <p:nvPicPr>
          <p:cNvPr id="7" name="Immagine 6" descr="aula 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850" y="933450"/>
            <a:ext cx="6972300" cy="4991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3366FF"/>
                </a:solidFill>
                <a:latin typeface="Lucida Handwriting"/>
              </a:rPr>
              <a:t>Grazie per l’ attenzione!!</a:t>
            </a:r>
            <a:endParaRPr lang="it-IT" dirty="0">
              <a:solidFill>
                <a:srgbClr val="3366FF"/>
              </a:solidFill>
              <a:latin typeface="Lucida Handwriting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>
                <a:solidFill>
                  <a:srgbClr val="3366FF"/>
                </a:solidFill>
                <a:latin typeface="Lucida Handwriting"/>
              </a:rPr>
              <a:t>Emma </a:t>
            </a:r>
            <a:r>
              <a:rPr lang="it-IT" dirty="0" smtClean="0">
                <a:solidFill>
                  <a:srgbClr val="3366FF"/>
                </a:solidFill>
                <a:latin typeface="Lucida Handwriting"/>
              </a:rPr>
              <a:t>Di Bagno</a:t>
            </a:r>
          </a:p>
          <a:p>
            <a:pPr>
              <a:buNone/>
            </a:pPr>
            <a:r>
              <a:rPr lang="it-IT" smtClean="0">
                <a:solidFill>
                  <a:srgbClr val="3366FF"/>
                </a:solidFill>
                <a:latin typeface="Lucida Handwriting"/>
              </a:rPr>
              <a:t>Vittoria </a:t>
            </a:r>
            <a:r>
              <a:rPr lang="it-IT" dirty="0" smtClean="0">
                <a:solidFill>
                  <a:srgbClr val="3366FF"/>
                </a:solidFill>
                <a:latin typeface="Lucida Handwriting"/>
              </a:rPr>
              <a:t>Romani</a:t>
            </a:r>
          </a:p>
          <a:p>
            <a:pPr>
              <a:buNone/>
            </a:pPr>
            <a:r>
              <a:rPr lang="it-IT" dirty="0" smtClean="0">
                <a:latin typeface="Bodoni Ornaments"/>
              </a:rPr>
              <a:t>            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57192E-7 1.02362E-6 C -0.05761 0.00139 -0.07357 -0.01297 -0.11053 0.02454 C -0.11504 0.03844 -0.12146 0.05048 -0.12615 0.06415 C -0.13205 0.08059 -0.13535 0.09912 -0.13743 0.11718 C -0.13656 0.13038 -0.13864 0.14451 -0.13465 0.15678 C -0.13309 0.16164 -0.12684 0.15979 -0.1232 0.16257 C -0.11435 0.16929 -0.10741 0.17114 -0.09769 0.17577 C -0.0708 0.18828 -0.04459 0.20495 -0.017 0.21537 C 0.01579 0.22765 0.04807 0.23158 0.08208 0.23436 C 0.13743 0.23251 0.18862 0.24872 0.2379 0.22116 C 0.24918 0.20101 0.25039 0.18063 0.2549 0.15678 C 0.25941 0.13154 0.2641 0.11023 0.26635 0.08499 C 0.26479 0.07225 0.26549 0.05905 0.26202 0.04724 C 0.26046 0.04214 0.25542 0.04052 0.25213 0.03774 C 0.23842 0.0257 0.22558 0.02014 0.20961 0.01505 C 0.2058 0.01366 0.20215 0.01204 0.19833 0.01134 C 0.18983 0.00949 0.17283 0.00741 0.17283 0.00741 C 0.06802 0.00856 0.06611 0.00509 0.00417 0.0132 C -0.02828 0.03427 -0.04269 0.0477 -0.07218 0.08128 C -0.07618 0.08545 -0.08086 0.08869 -0.08364 0.09448 C -0.09179 0.1107 -0.09925 0.1276 -0.10776 0.14358 C -0.11574 0.176 -0.10376 0.2031 -0.09492 0.23251 C -0.07999 0.28207 -0.08138 0.28091 -0.06368 0.32121 C -0.05986 0.33024 -0.05292 0.34668 -0.04529 0.3534 C -0.01319 0.38096 0.02048 0.39022 0.05813 0.39694 C 0.0826 0.39624 0.10724 0.39833 0.1317 0.39509 C 0.14506 0.39323 0.156 0.36706 0.15999 0.3534 C 0.17179 0.31148 0.17526 0.26516 0.17838 0.22116 C 0.17734 0.19152 0.17769 0.16164 0.1756 0.13223 C 0.17508 0.12714 0.15426 0.10027 0.15148 0.09634 C 0.11036 0.03682 0.04477 0.0125 -0.01423 0.00741 C -0.05848 -0.00718 -0.0963 0.00162 -0.14454 0.0037 C -0.16797 0.0176 -0.19799 0.04099 -0.21395 0.06994 C -0.23547 0.10838 -0.24449 0.16651 -0.24935 0.21352 C -0.24779 0.25822 -0.24605 0.25312 -0.23234 0.28902 C -0.20614 0.3585 -0.19209 0.41176 -0.1317 0.44025 C -0.08971 0.4597 -0.04251 0.46225 0.00139 0.46688 C 0.05067 0.46503 0.12667 0.48077 0.16849 0.42519 C 0.17456 0.40528 0.16727 0.38675 0.1586 0.37031 C 0.13951 0.33418 0.12893 0.31774 0.09492 0.30986 C 0.06941 0.31032 0.04373 0.3087 0.01839 0.31171 C 0.00816 0.31264 -0.01596 0.32607 -0.02551 0.33256 C -0.08173 0.36892 -0.13777 0.44233 -0.15009 0.52732 C -0.14871 0.54099 -0.14923 0.55187 -0.14315 0.56322 C -0.11782 0.61023 -0.06108 0.6012 -0.02273 0.60491 C 0.0203 0.60352 0.05119 0.60537 0.09058 0.58777 C 0.10758 0.56994 0.12042 0.55581 0.12893 0.52918 C 0.13448 0.49096 0.08746 0.48378 0.06802 0.48193 C 0.04338 0.4824 0.01822 0.4773 -0.00573 0.48378 C -0.05362 0.49629 -0.09162 0.54261 -0.1232 0.58777 C -0.13066 0.59819 -0.13934 0.60375 -0.14315 0.61811 C -0.13725 0.6232 -0.13292 0.62899 -0.12615 0.63131 C -0.12754 0.63177 -0.13135 0.63154 -0.13031 0.63316 C -0.12754 0.63756 -0.12268 0.63895 -0.11903 0.64265 C -0.10949 0.65238 -0.10203 0.6716 -0.09075 0.6767 C -0.06646 0.70194 -0.03245 0.70495 -0.00278 0.71074 C 0.05605 0.72209 0.02256 0.71792 0.06091 0.72209 C 0.13795 0.71514 0.14489 0.73761 0.18272 0.70125 C 0.18619 0.68619 0.18567 0.69129 0.17994 0.6635 C 0.17682 0.64868 0.16953 0.62019 0.16137 0.60491 C 0.14437 0.57295 0.10984 0.56507 0.08346 0.55951 C 0.06698 0.56137 0.05015 0.56044 0.03401 0.56507 C 0.02707 0.56692 0.02117 0.57271 0.01562 0.57827 C -0.02395 0.61672 -0.03054 0.65724 -0.04112 0.71815 C -0.03974 0.7383 -0.03991 0.75868 -0.03679 0.77883 C -0.03627 0.7823 -0.02308 0.78948 -0.01978 0.79018 C -0.00312 0.79319 0.01267 0.79759 0.02967 0.79944 C 0.05605 0.79736 0.11886 0.81125 0.13743 0.76354 C 0.13084 0.7383 0.11071 0.73645 0.09058 0.73135 C 0.04355 0.71885 -0.00208 0.71144 -0.04963 0.7068 C -0.10741 0.7119 -0.13361 0.70588 -0.17699 0.74085 C -0.18029 0.74687 -0.18116 0.75266 -0.18272 0.75984 C -0.18185 0.76794 -0.18306 0.77698 -0.17994 0.78439 C -0.17821 0.78856 -0.17352 0.78832 -0.17005 0.79018 C -0.15131 0.79944 -0.13344 0.80384 -0.11331 0.80708 C -0.08416 0.80453 -0.05466 0.80384 -0.02551 0.79944 C -0.00954 0.79689 0.01596 0.77837 0.02828 0.76933 C 0.11452 0.70541 0.11886 0.55488 0.12754 0.43839 C 0.12459 0.40365 0.12372 0.36868 0.11904 0.33441 C 0.11834 0.33001 0.1022 0.31565 0.09908 0.3138 C 0.07253 0.29666 0.07548 0.29921 0.05102 0.29481 C 0.02256 0.29666 -0.04581 0.27975 -0.07652 0.31936 C -0.08919 0.35409 -0.0826 0.39346 -0.05813 0.41014 C -0.0557 0.41176 -0.04338 0.41361 -0.04251 0.41384 C -0.00312 0.41246 0.02846 0.42427 0.05102 0.3798 C 0.05987 0.32654 0.05952 0.27304 0.06091 0.21908 C 0.05882 0.19152 0.06472 0.15956 0.04668 0.14173 C 0.03644 0.13154 0.02048 0.12667 0.0085 0.12459 C -0.00156 0.12274 -0.02134 0.12089 -0.02134 0.12089 C -0.0439 0.12227 -0.05483 0.12366 -0.07375 0.13779 C -0.07912 0.14682 -0.08207 0.15377 -0.08502 0.16442 C -0.08954 0.20078 -0.10151 0.27397 -0.08069 0.29296 C -0.05275 0.29018 -0.00729 0.29319 0.02117 0.27211 C 0.03661 0.2603 0.04633 0.23274 0.05379 0.21352 C 0.07427 0.15956 0.08832 0.10467 0.09492 0.04516 C 0.09335 0.03636 0.09388 0.0264 0.09058 0.01875 C 0.08398 0.00347 0.05397 -0.00718 0.04251 -0.0095 C -8.57192E-7 -0.00487 0.00555 -0.00904 -0.01839 0.00185 C -0.02186 0.00741 -0.02533 0.0125 -0.02828 0.01875 C -0.02169 0.02153 -0.00278 0.02431 -0.00278 0.0132 " pathEditMode="relative" ptsTypes="ffffffffffffffffffffffffffffffffff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250</Words>
  <Application>Microsoft Macintosh PowerPoint</Application>
  <PresentationFormat>Presentazione su schermo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LA SCUOLA DURANTE IL FASCISMO</vt:lpstr>
      <vt:lpstr>IL GRANDE ‘MOTTO SCOLASTICO’</vt:lpstr>
      <vt:lpstr>Presentazione di PowerPoint</vt:lpstr>
      <vt:lpstr>Presentazione di PowerPoint</vt:lpstr>
      <vt:lpstr>LE MATERIE</vt:lpstr>
      <vt:lpstr>Presentazione di PowerPoint</vt:lpstr>
      <vt:lpstr>Presentazione di PowerPoint</vt:lpstr>
      <vt:lpstr>GLI INSEGNANTI</vt:lpstr>
      <vt:lpstr>GLI ALUNNI</vt:lpstr>
      <vt:lpstr>LIBRI</vt:lpstr>
      <vt:lpstr>Presentazione di PowerPoint</vt:lpstr>
      <vt:lpstr>Presentazione di PowerPoint</vt:lpstr>
      <vt:lpstr>Grazie per l’ attenzione!!</vt:lpstr>
    </vt:vector>
  </TitlesOfParts>
  <Company>Davide Di Bagno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SCUOLA DURANTE IL FASCISMO</dc:title>
  <dc:creator>Davide Di Bagno</dc:creator>
  <cp:lastModifiedBy>Valentina Felici</cp:lastModifiedBy>
  <cp:revision>11</cp:revision>
  <dcterms:created xsi:type="dcterms:W3CDTF">2016-03-15T18:33:01Z</dcterms:created>
  <dcterms:modified xsi:type="dcterms:W3CDTF">2016-03-19T09:57:40Z</dcterms:modified>
</cp:coreProperties>
</file>