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53" autoAdjust="0"/>
  </p:normalViewPr>
  <p:slideViewPr>
    <p:cSldViewPr>
      <p:cViewPr varScale="1">
        <p:scale>
          <a:sx n="110" d="100"/>
          <a:sy n="110" d="100"/>
        </p:scale>
        <p:origin x="-105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F239599-A63E-43FD-88F1-9322226A2E7B}"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rgbClr val="9CB86E"/>
            </a:gs>
            <a:gs pos="100000">
              <a:srgbClr val="156B13"/>
            </a:gs>
          </a:gsLst>
          <a:lin ang="24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9DFBB-B19C-43BD-ADBF-91B17ECEC5A4}" type="datetimeFigureOut">
              <a:rPr lang="it-IT" smtClean="0"/>
              <a:pPr/>
              <a:t>15/03/2016</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239599-A63E-43FD-88F1-9322226A2E7B}"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6" name="Rettangolo 5"/>
          <p:cNvSpPr/>
          <p:nvPr/>
        </p:nvSpPr>
        <p:spPr>
          <a:xfrm>
            <a:off x="1475656" y="188640"/>
            <a:ext cx="5337038" cy="923330"/>
          </a:xfrm>
          <a:prstGeom prst="rect">
            <a:avLst/>
          </a:prstGeom>
          <a:noFill/>
        </p:spPr>
        <p:txBody>
          <a:bodyPr wrap="none" lIns="91440" tIns="45720" rIns="91440" bIns="4572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Guerra d’ Etiopia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CasellaDiTesto 7"/>
          <p:cNvSpPr txBox="1"/>
          <p:nvPr/>
        </p:nvSpPr>
        <p:spPr>
          <a:xfrm>
            <a:off x="395536" y="1196752"/>
            <a:ext cx="3096344" cy="1200329"/>
          </a:xfrm>
          <a:prstGeom prst="rect">
            <a:avLst/>
          </a:prstGeom>
          <a:noFill/>
        </p:spPr>
        <p:txBody>
          <a:bodyPr wrap="square" rtlCol="0">
            <a:spAutoFit/>
          </a:bodyPr>
          <a:lstStyle/>
          <a:p>
            <a:r>
              <a:rPr lang="it-IT" dirty="0" smtClean="0"/>
              <a:t>Il 7 maggio del 1936, Mussolini dichiara l’Italia un impero e nomina Vittorio Emanuele III imperatore</a:t>
            </a:r>
            <a:endParaRPr lang="it-IT" dirty="0"/>
          </a:p>
        </p:txBody>
      </p:sp>
      <p:pic>
        <p:nvPicPr>
          <p:cNvPr id="11266" name="Picture 2" descr="https://upload.wikimedia.org/wikipedia/it/thumb/4/47/Colonie_italiane.jpg/220px-Colonie_italiane.jpg"/>
          <p:cNvPicPr>
            <a:picLocks noChangeAspect="1" noChangeArrowheads="1"/>
          </p:cNvPicPr>
          <p:nvPr/>
        </p:nvPicPr>
        <p:blipFill>
          <a:blip r:embed="rId2" cstate="print"/>
          <a:srcRect/>
          <a:stretch>
            <a:fillRect/>
          </a:stretch>
        </p:blipFill>
        <p:spPr bwMode="auto">
          <a:xfrm>
            <a:off x="4572000" y="1196752"/>
            <a:ext cx="2592288" cy="3346408"/>
          </a:xfrm>
          <a:prstGeom prst="rect">
            <a:avLst/>
          </a:prstGeom>
          <a:noFill/>
        </p:spPr>
      </p:pic>
      <p:pic>
        <p:nvPicPr>
          <p:cNvPr id="11268" name="Picture 4" descr="etiopia"/>
          <p:cNvPicPr>
            <a:picLocks noChangeAspect="1" noChangeArrowheads="1"/>
          </p:cNvPicPr>
          <p:nvPr/>
        </p:nvPicPr>
        <p:blipFill>
          <a:blip r:embed="rId3" cstate="print"/>
          <a:srcRect/>
          <a:stretch>
            <a:fillRect/>
          </a:stretch>
        </p:blipFill>
        <p:spPr bwMode="auto">
          <a:xfrm>
            <a:off x="971600" y="3429000"/>
            <a:ext cx="2857500" cy="2105026"/>
          </a:xfrm>
          <a:prstGeom prst="rect">
            <a:avLst/>
          </a:prstGeom>
          <a:noFill/>
        </p:spPr>
      </p:pic>
      <p:sp>
        <p:nvSpPr>
          <p:cNvPr id="11" name="CasellaDiTesto 10"/>
          <p:cNvSpPr txBox="1"/>
          <p:nvPr/>
        </p:nvSpPr>
        <p:spPr>
          <a:xfrm>
            <a:off x="683568" y="5013176"/>
            <a:ext cx="5688632" cy="646331"/>
          </a:xfrm>
          <a:prstGeom prst="rect">
            <a:avLst/>
          </a:prstGeom>
          <a:noFill/>
        </p:spPr>
        <p:txBody>
          <a:bodyPr wrap="square" rtlCol="0">
            <a:spAutoFit/>
          </a:bodyPr>
          <a:lstStyle/>
          <a:p>
            <a:r>
              <a:rPr lang="it-IT" dirty="0" smtClean="0"/>
              <a:t>L’Italia aveva infatti conquistato poco prima l’Etiopia, occupando la sua capitale: Addis Abeba</a:t>
            </a:r>
            <a:endParaRPr lang="it-IT"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8"/>
                                        </p:tgtEl>
                                      </p:cBhvr>
                                    </p:animEffect>
                                  </p:childTnLst>
                                </p:cTn>
                              </p:par>
                              <p:par>
                                <p:cTn id="22" presetID="35" presetClass="entr" presetSubtype="0" fill="hold" nodeType="withEffect">
                                  <p:stCondLst>
                                    <p:cond delay="0"/>
                                  </p:stCondLst>
                                  <p:childTnLst>
                                    <p:set>
                                      <p:cBhvr>
                                        <p:cTn id="23" dur="1" fill="hold">
                                          <p:stCondLst>
                                            <p:cond delay="0"/>
                                          </p:stCondLst>
                                        </p:cTn>
                                        <p:tgtEl>
                                          <p:spTgt spid="11268"/>
                                        </p:tgtEl>
                                        <p:attrNameLst>
                                          <p:attrName>style.visibility</p:attrName>
                                        </p:attrNameLst>
                                      </p:cBhvr>
                                      <p:to>
                                        <p:strVal val="visible"/>
                                      </p:to>
                                    </p:set>
                                    <p:animEffect transition="in" filter="fade">
                                      <p:cBhvr>
                                        <p:cTn id="24" dur="2000"/>
                                        <p:tgtEl>
                                          <p:spTgt spid="11268"/>
                                        </p:tgtEl>
                                      </p:cBhvr>
                                    </p:animEffect>
                                    <p:anim calcmode="lin" valueType="num">
                                      <p:cBhvr>
                                        <p:cTn id="25" dur="2000" fill="hold"/>
                                        <p:tgtEl>
                                          <p:spTgt spid="11268"/>
                                        </p:tgtEl>
                                        <p:attrNameLst>
                                          <p:attrName>style.rotation</p:attrName>
                                        </p:attrNameLst>
                                      </p:cBhvr>
                                      <p:tavLst>
                                        <p:tav tm="0">
                                          <p:val>
                                            <p:fltVal val="720"/>
                                          </p:val>
                                        </p:tav>
                                        <p:tav tm="100000">
                                          <p:val>
                                            <p:fltVal val="0"/>
                                          </p:val>
                                        </p:tav>
                                      </p:tavLst>
                                    </p:anim>
                                    <p:anim calcmode="lin" valueType="num">
                                      <p:cBhvr>
                                        <p:cTn id="26" dur="2000" fill="hold"/>
                                        <p:tgtEl>
                                          <p:spTgt spid="11268"/>
                                        </p:tgtEl>
                                        <p:attrNameLst>
                                          <p:attrName>ppt_h</p:attrName>
                                        </p:attrNameLst>
                                      </p:cBhvr>
                                      <p:tavLst>
                                        <p:tav tm="0">
                                          <p:val>
                                            <p:fltVal val="0"/>
                                          </p:val>
                                        </p:tav>
                                        <p:tav tm="100000">
                                          <p:val>
                                            <p:strVal val="#ppt_h"/>
                                          </p:val>
                                        </p:tav>
                                      </p:tavLst>
                                    </p:anim>
                                    <p:anim calcmode="lin" valueType="num">
                                      <p:cBhvr>
                                        <p:cTn id="27" dur="2000" fill="hold"/>
                                        <p:tgtEl>
                                          <p:spTgt spid="11268"/>
                                        </p:tgtEl>
                                        <p:attrNameLst>
                                          <p:attrName>ppt_w</p:attrName>
                                        </p:attrNameLst>
                                      </p:cBhvr>
                                      <p:tavLst>
                                        <p:tav tm="0">
                                          <p:val>
                                            <p:fltVal val="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6" presetClass="emph" presetSubtype="0" fill="hold" nodeType="clickEffect">
                                  <p:stCondLst>
                                    <p:cond delay="0"/>
                                  </p:stCondLst>
                                  <p:childTnLst>
                                    <p:animScale>
                                      <p:cBhvr>
                                        <p:cTn id="31" dur="2000" fill="hold"/>
                                        <p:tgtEl>
                                          <p:spTgt spid="11268"/>
                                        </p:tgtEl>
                                      </p:cBhvr>
                                      <p:by x="150000" y="150000"/>
                                    </p:animScale>
                                  </p:childTnLst>
                                </p:cTn>
                              </p:par>
                            </p:childTnLst>
                          </p:cTn>
                        </p:par>
                      </p:childTnLst>
                    </p:cTn>
                  </p:par>
                  <p:par>
                    <p:cTn id="32" fill="hold">
                      <p:stCondLst>
                        <p:cond delay="indefinite"/>
                      </p:stCondLst>
                      <p:childTnLst>
                        <p:par>
                          <p:cTn id="33" fill="hold">
                            <p:stCondLst>
                              <p:cond delay="0"/>
                            </p:stCondLst>
                            <p:childTnLst>
                              <p:par>
                                <p:cTn id="34" presetID="13" presetClass="entr" presetSubtype="16" fill="hold" nodeType="clickEffect">
                                  <p:stCondLst>
                                    <p:cond delay="0"/>
                                  </p:stCondLst>
                                  <p:childTnLst>
                                    <p:set>
                                      <p:cBhvr>
                                        <p:cTn id="35" dur="1" fill="hold">
                                          <p:stCondLst>
                                            <p:cond delay="0"/>
                                          </p:stCondLst>
                                        </p:cTn>
                                        <p:tgtEl>
                                          <p:spTgt spid="11266"/>
                                        </p:tgtEl>
                                        <p:attrNameLst>
                                          <p:attrName>style.visibility</p:attrName>
                                        </p:attrNameLst>
                                      </p:cBhvr>
                                      <p:to>
                                        <p:strVal val="visible"/>
                                      </p:to>
                                    </p:set>
                                    <p:animEffect transition="in" filter="plus(in)">
                                      <p:cBhvr>
                                        <p:cTn id="36" dur="2000"/>
                                        <p:tgtEl>
                                          <p:spTgt spid="11266"/>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mph" presetSubtype="0" fill="hold" nodeType="clickEffect">
                                  <p:stCondLst>
                                    <p:cond delay="0"/>
                                  </p:stCondLst>
                                  <p:childTnLst>
                                    <p:animScale>
                                      <p:cBhvr>
                                        <p:cTn id="40" dur="2000" fill="hold"/>
                                        <p:tgtEl>
                                          <p:spTgt spid="11266"/>
                                        </p:tgtEl>
                                      </p:cBhvr>
                                      <p:by x="150000" y="150000"/>
                                    </p:animScale>
                                  </p:childTnLst>
                                </p:cTn>
                              </p:par>
                            </p:childTnLst>
                          </p:cTn>
                        </p:par>
                      </p:childTnLst>
                    </p:cTn>
                  </p:par>
                  <p:par>
                    <p:cTn id="41" fill="hold">
                      <p:stCondLst>
                        <p:cond delay="indefinite"/>
                      </p:stCondLst>
                      <p:childTnLst>
                        <p:par>
                          <p:cTn id="42" fill="hold">
                            <p:stCondLst>
                              <p:cond delay="0"/>
                            </p:stCondLst>
                            <p:childTnLst>
                              <p:par>
                                <p:cTn id="43" presetID="5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Scale>
                                      <p:cBhvr>
                                        <p:cTn id="4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1"/>
                                        </p:tgtEl>
                                        <p:attrNameLst>
                                          <p:attrName>ppt_x</p:attrName>
                                          <p:attrName>ppt_y</p:attrName>
                                        </p:attrNameLst>
                                      </p:cBhvr>
                                    </p:animMotion>
                                    <p:animEffect transition="in" filter="fade">
                                      <p:cBhvr>
                                        <p:cTn id="4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0" y="0"/>
            <a:ext cx="8047844" cy="923330"/>
          </a:xfrm>
          <a:prstGeom prst="rect">
            <a:avLst/>
          </a:prstGeom>
          <a:noFill/>
        </p:spPr>
        <p:txBody>
          <a:bodyPr wrap="none" lIns="91440" tIns="45720" rIns="91440" bIns="45720">
            <a:spAutoFit/>
          </a:bodyPr>
          <a:lstStyle/>
          <a:p>
            <a:pPr algn="ctr"/>
            <a:r>
              <a:rPr lang="it-IT"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Motivazioni dell’invasione</a:t>
            </a:r>
            <a:endParaRPr lang="it-IT"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4" name="CasellaDiTesto 3"/>
          <p:cNvSpPr txBox="1"/>
          <p:nvPr/>
        </p:nvSpPr>
        <p:spPr>
          <a:xfrm>
            <a:off x="323528" y="1052736"/>
            <a:ext cx="6768752" cy="1200329"/>
          </a:xfrm>
          <a:prstGeom prst="rect">
            <a:avLst/>
          </a:prstGeom>
          <a:noFill/>
        </p:spPr>
        <p:txBody>
          <a:bodyPr wrap="square" rtlCol="0">
            <a:spAutoFit/>
          </a:bodyPr>
          <a:lstStyle/>
          <a:p>
            <a:r>
              <a:rPr lang="it-IT" dirty="0" smtClean="0"/>
              <a:t>I motivi per cui Mussolini voleva occupare i territori etiopi erano due:</a:t>
            </a:r>
          </a:p>
          <a:p>
            <a:pPr>
              <a:buFont typeface="Arial" pitchFamily="34" charset="0"/>
              <a:buChar char="•"/>
            </a:pPr>
            <a:r>
              <a:rPr lang="it-IT" dirty="0" smtClean="0"/>
              <a:t>Creare un impero coloniale per avvicinare l’Italia alle altre potenze europee</a:t>
            </a:r>
          </a:p>
          <a:p>
            <a:pPr>
              <a:buFont typeface="Arial" pitchFamily="34" charset="0"/>
              <a:buChar char="•"/>
            </a:pPr>
            <a:r>
              <a:rPr lang="it-IT" dirty="0" smtClean="0"/>
              <a:t>Vendicare la sconfitta del 1896 nella battaglia di Adua  </a:t>
            </a:r>
          </a:p>
        </p:txBody>
      </p:sp>
      <p:pic>
        <p:nvPicPr>
          <p:cNvPr id="14340" name="Picture 4" descr="http://digilander.libero.it/fiammecremisi/fotobis/stevaniximenes.jpg"/>
          <p:cNvPicPr>
            <a:picLocks noChangeAspect="1" noChangeArrowheads="1"/>
          </p:cNvPicPr>
          <p:nvPr/>
        </p:nvPicPr>
        <p:blipFill>
          <a:blip r:embed="rId2" cstate="print"/>
          <a:srcRect/>
          <a:stretch>
            <a:fillRect/>
          </a:stretch>
        </p:blipFill>
        <p:spPr bwMode="auto">
          <a:xfrm>
            <a:off x="683568" y="2636912"/>
            <a:ext cx="4917545" cy="31683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14340"/>
                                        </p:tgtEl>
                                        <p:attrNameLst>
                                          <p:attrName>style.visibility</p:attrName>
                                        </p:attrNameLst>
                                      </p:cBhvr>
                                      <p:to>
                                        <p:strVal val="visible"/>
                                      </p:to>
                                    </p:set>
                                    <p:anim calcmode="lin" valueType="num">
                                      <p:cBhvr>
                                        <p:cTn id="26" dur="1000" fill="hold"/>
                                        <p:tgtEl>
                                          <p:spTgt spid="14340"/>
                                        </p:tgtEl>
                                        <p:attrNameLst>
                                          <p:attrName>ppt_x</p:attrName>
                                        </p:attrNameLst>
                                      </p:cBhvr>
                                      <p:tavLst>
                                        <p:tav tm="0">
                                          <p:val>
                                            <p:strVal val="#ppt_x-.2"/>
                                          </p:val>
                                        </p:tav>
                                        <p:tav tm="100000">
                                          <p:val>
                                            <p:strVal val="#ppt_x"/>
                                          </p:val>
                                        </p:tav>
                                      </p:tavLst>
                                    </p:anim>
                                    <p:anim calcmode="lin" valueType="num">
                                      <p:cBhvr>
                                        <p:cTn id="27" dur="1000" fill="hold"/>
                                        <p:tgtEl>
                                          <p:spTgt spid="14340"/>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Rettangolo 1"/>
          <p:cNvSpPr/>
          <p:nvPr/>
        </p:nvSpPr>
        <p:spPr>
          <a:xfrm>
            <a:off x="0" y="188640"/>
            <a:ext cx="5077160" cy="923330"/>
          </a:xfrm>
          <a:prstGeom prst="rect">
            <a:avLst/>
          </a:prstGeom>
          <a:noFill/>
        </p:spPr>
        <p:txBody>
          <a:bodyPr wrap="none" lIns="91440" tIns="45720" rIns="91440" bIns="45720">
            <a:spAutoFit/>
          </a:bodyPr>
          <a:lstStyle/>
          <a:p>
            <a:pPr algn="ctr"/>
            <a:r>
              <a:rPr lang="it-IT"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Offensiva iniziale</a:t>
            </a:r>
            <a:endParaRPr lang="it-IT"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Rettangolo 6"/>
          <p:cNvSpPr/>
          <p:nvPr/>
        </p:nvSpPr>
        <p:spPr>
          <a:xfrm>
            <a:off x="683568" y="1052736"/>
            <a:ext cx="5814392" cy="923330"/>
          </a:xfrm>
          <a:prstGeom prst="rect">
            <a:avLst/>
          </a:prstGeom>
        </p:spPr>
        <p:txBody>
          <a:bodyPr wrap="square">
            <a:spAutoFit/>
          </a:bodyPr>
          <a:lstStyle/>
          <a:p>
            <a:r>
              <a:rPr lang="it-IT" dirty="0" smtClean="0"/>
              <a:t>Il </a:t>
            </a:r>
            <a:r>
              <a:rPr lang="it-IT" dirty="0"/>
              <a:t>3 ottobre 1935 100.000 soldati italiani ed un considerevole numero </a:t>
            </a:r>
            <a:r>
              <a:rPr lang="it-IT" dirty="0" smtClean="0"/>
              <a:t>di Ascari</a:t>
            </a:r>
            <a:r>
              <a:rPr lang="it-IT" dirty="0"/>
              <a:t> del RCTC d'Eritrea, sotto il comando del maresciallo Emilio De </a:t>
            </a:r>
            <a:r>
              <a:rPr lang="it-IT" dirty="0" smtClean="0"/>
              <a:t>Bono.</a:t>
            </a:r>
            <a:endParaRPr lang="it-IT" dirty="0"/>
          </a:p>
        </p:txBody>
      </p:sp>
      <p:sp>
        <p:nvSpPr>
          <p:cNvPr id="8" name="Rettangolo 7"/>
          <p:cNvSpPr/>
          <p:nvPr/>
        </p:nvSpPr>
        <p:spPr>
          <a:xfrm>
            <a:off x="683568" y="1916832"/>
            <a:ext cx="6048672" cy="369332"/>
          </a:xfrm>
          <a:prstGeom prst="rect">
            <a:avLst/>
          </a:prstGeom>
        </p:spPr>
        <p:txBody>
          <a:bodyPr wrap="square">
            <a:spAutoFit/>
          </a:bodyPr>
          <a:lstStyle/>
          <a:p>
            <a:r>
              <a:rPr lang="it-IT" dirty="0"/>
              <a:t>Il 6 ottobre, tre corpi d'armata italiani occuparono Adua</a:t>
            </a:r>
          </a:p>
        </p:txBody>
      </p:sp>
      <p:sp>
        <p:nvSpPr>
          <p:cNvPr id="9" name="Rettangolo 8"/>
          <p:cNvSpPr/>
          <p:nvPr/>
        </p:nvSpPr>
        <p:spPr>
          <a:xfrm>
            <a:off x="611560" y="2276872"/>
            <a:ext cx="7704856" cy="646331"/>
          </a:xfrm>
          <a:prstGeom prst="rect">
            <a:avLst/>
          </a:prstGeom>
        </p:spPr>
        <p:txBody>
          <a:bodyPr wrap="square">
            <a:spAutoFit/>
          </a:bodyPr>
          <a:lstStyle/>
          <a:p>
            <a:r>
              <a:rPr lang="it-IT" dirty="0"/>
              <a:t>Una delle prime decisioni assunte da De Bono sul territorio abissino conquistato fu la liberazione degli schiavi e l'abolizione della schiavitù il 14 ottobre 1935</a:t>
            </a:r>
          </a:p>
        </p:txBody>
      </p:sp>
      <p:sp>
        <p:nvSpPr>
          <p:cNvPr id="10" name="Rettangolo 9"/>
          <p:cNvSpPr/>
          <p:nvPr/>
        </p:nvSpPr>
        <p:spPr>
          <a:xfrm>
            <a:off x="539552" y="2924944"/>
            <a:ext cx="8208912" cy="1477328"/>
          </a:xfrm>
          <a:prstGeom prst="rect">
            <a:avLst/>
          </a:prstGeom>
        </p:spPr>
        <p:txBody>
          <a:bodyPr wrap="square">
            <a:spAutoFit/>
          </a:bodyPr>
          <a:lstStyle/>
          <a:p>
            <a:r>
              <a:rPr lang="it-IT" dirty="0"/>
              <a:t>Contemporaneamente all'inizio della campagna nel nord, un contingente comandato dal generale Rodolfo Graziani avanzò dalla Somalia Italiana sul fronte sud e, in una ventina di giorni, occupò i presidi etiopi di Dolo, Ualaddaie, </a:t>
            </a:r>
            <a:r>
              <a:rPr lang="it-IT" dirty="0" smtClean="0"/>
              <a:t>Bur </a:t>
            </a:r>
            <a:r>
              <a:rPr lang="it-IT" dirty="0"/>
              <a:t>Dodi e Dagnarei, incontrando deboli resistenze. Fu in questo settore, nell'occasione di uno scontro contro le truppe di ras Destà, che vennero usati per la prima volta i gas asfissianti</a:t>
            </a:r>
          </a:p>
        </p:txBody>
      </p:sp>
      <p:pic>
        <p:nvPicPr>
          <p:cNvPr id="1026" name="Picture 2" descr="https://upload.wikimedia.org/wikipedia/it/thumb/c/cc/Emilio_De_Bono_in_Abissinia_all%27inizio_della_Guerra_d%27Etiopia.jpg/220px-Emilio_De_Bono_in_Abissinia_all%27inizio_della_Guerra_d%27Etiopia.jpg"/>
          <p:cNvPicPr>
            <a:picLocks noChangeAspect="1" noChangeArrowheads="1"/>
          </p:cNvPicPr>
          <p:nvPr/>
        </p:nvPicPr>
        <p:blipFill>
          <a:blip r:embed="rId2" cstate="print"/>
          <a:srcRect/>
          <a:stretch>
            <a:fillRect/>
          </a:stretch>
        </p:blipFill>
        <p:spPr bwMode="auto">
          <a:xfrm>
            <a:off x="890432" y="4437112"/>
            <a:ext cx="1888635" cy="24208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ppt_w</p:attrName>
                                        </p:attrNameLst>
                                      </p:cBhvr>
                                      <p:tavLst>
                                        <p:tav tm="0" fmla="#ppt_w*sin(2.5*pi*$)">
                                          <p:val>
                                            <p:fltVal val="0"/>
                                          </p:val>
                                        </p:tav>
                                        <p:tav tm="100000">
                                          <p:val>
                                            <p:fltVal val="1"/>
                                          </p:val>
                                        </p:tav>
                                      </p:tavLst>
                                    </p:anim>
                                    <p:anim calcmode="lin" valueType="num">
                                      <p:cBhvr>
                                        <p:cTn id="17"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plus(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heckerboard(across)">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fade">
                                      <p:cBhvr>
                                        <p:cTn id="39" dur="2000"/>
                                        <p:tgtEl>
                                          <p:spTgt spid="1026"/>
                                        </p:tgtEl>
                                      </p:cBhvr>
                                    </p:animEffect>
                                    <p:anim calcmode="lin" valueType="num">
                                      <p:cBhvr>
                                        <p:cTn id="40" dur="2000" fill="hold"/>
                                        <p:tgtEl>
                                          <p:spTgt spid="1026"/>
                                        </p:tgtEl>
                                        <p:attrNameLst>
                                          <p:attrName>style.rotation</p:attrName>
                                        </p:attrNameLst>
                                      </p:cBhvr>
                                      <p:tavLst>
                                        <p:tav tm="0">
                                          <p:val>
                                            <p:fltVal val="720"/>
                                          </p:val>
                                        </p:tav>
                                        <p:tav tm="100000">
                                          <p:val>
                                            <p:fltVal val="0"/>
                                          </p:val>
                                        </p:tav>
                                      </p:tavLst>
                                    </p:anim>
                                    <p:anim calcmode="lin" valueType="num">
                                      <p:cBhvr>
                                        <p:cTn id="41" dur="2000" fill="hold"/>
                                        <p:tgtEl>
                                          <p:spTgt spid="1026"/>
                                        </p:tgtEl>
                                        <p:attrNameLst>
                                          <p:attrName>ppt_h</p:attrName>
                                        </p:attrNameLst>
                                      </p:cBhvr>
                                      <p:tavLst>
                                        <p:tav tm="0">
                                          <p:val>
                                            <p:fltVal val="0"/>
                                          </p:val>
                                        </p:tav>
                                        <p:tav tm="100000">
                                          <p:val>
                                            <p:strVal val="#ppt_h"/>
                                          </p:val>
                                        </p:tav>
                                      </p:tavLst>
                                    </p:anim>
                                    <p:anim calcmode="lin" valueType="num">
                                      <p:cBhvr>
                                        <p:cTn id="42" dur="2000" fill="hold"/>
                                        <p:tgtEl>
                                          <p:spTgt spid="102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80000">
              <a:srgbClr val="9CB86E">
                <a:alpha val="84000"/>
              </a:srgbClr>
            </a:gs>
            <a:gs pos="100000">
              <a:srgbClr val="156B13"/>
            </a:gs>
          </a:gsLst>
          <a:lin ang="9000000" scaled="0"/>
          <a:tileRect/>
        </a:gradFill>
        <a:effectLst/>
      </p:bgPr>
    </p:bg>
    <p:spTree>
      <p:nvGrpSpPr>
        <p:cNvPr id="1" name=""/>
        <p:cNvGrpSpPr/>
        <p:nvPr/>
      </p:nvGrpSpPr>
      <p:grpSpPr>
        <a:xfrm>
          <a:off x="0" y="0"/>
          <a:ext cx="0" cy="0"/>
          <a:chOff x="0" y="0"/>
          <a:chExt cx="0" cy="0"/>
        </a:xfrm>
      </p:grpSpPr>
      <p:sp>
        <p:nvSpPr>
          <p:cNvPr id="2" name="Rettangolo 1"/>
          <p:cNvSpPr/>
          <p:nvPr/>
        </p:nvSpPr>
        <p:spPr>
          <a:xfrm>
            <a:off x="81753" y="188640"/>
            <a:ext cx="71794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Offensive al fronte nord</a:t>
            </a:r>
            <a:endParaRPr lang="it-I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asellaDiTesto 2"/>
          <p:cNvSpPr txBox="1"/>
          <p:nvPr/>
        </p:nvSpPr>
        <p:spPr>
          <a:xfrm>
            <a:off x="251520" y="1124744"/>
            <a:ext cx="7848872" cy="369332"/>
          </a:xfrm>
          <a:prstGeom prst="rect">
            <a:avLst/>
          </a:prstGeom>
          <a:noFill/>
        </p:spPr>
        <p:txBody>
          <a:bodyPr wrap="square" rtlCol="0">
            <a:spAutoFit/>
          </a:bodyPr>
          <a:lstStyle/>
          <a:p>
            <a:r>
              <a:rPr lang="it-IT" b="1" dirty="0" smtClean="0"/>
              <a:t>-Prima Battaglia del </a:t>
            </a:r>
            <a:r>
              <a:rPr lang="it-IT" b="1" dirty="0" smtClean="0"/>
              <a:t>Tembien</a:t>
            </a:r>
            <a:r>
              <a:rPr lang="it-IT" b="1" dirty="0" smtClean="0"/>
              <a:t>  </a:t>
            </a:r>
            <a:r>
              <a:rPr lang="it-IT" dirty="0" smtClean="0"/>
              <a:t>14-15 dicembre 1935</a:t>
            </a:r>
            <a:endParaRPr lang="it-IT" b="1" dirty="0"/>
          </a:p>
        </p:txBody>
      </p:sp>
      <p:sp>
        <p:nvSpPr>
          <p:cNvPr id="4" name="Rettangolo 3"/>
          <p:cNvSpPr/>
          <p:nvPr/>
        </p:nvSpPr>
        <p:spPr>
          <a:xfrm>
            <a:off x="251520" y="1412776"/>
            <a:ext cx="8496944" cy="369332"/>
          </a:xfrm>
          <a:prstGeom prst="rect">
            <a:avLst/>
          </a:prstGeom>
        </p:spPr>
        <p:txBody>
          <a:bodyPr wrap="square">
            <a:spAutoFit/>
          </a:bodyPr>
          <a:lstStyle/>
          <a:p>
            <a:r>
              <a:rPr lang="it-IT" b="1" dirty="0" smtClean="0"/>
              <a:t>-Battaglia di Passo </a:t>
            </a:r>
            <a:r>
              <a:rPr lang="it-IT" b="1" dirty="0" smtClean="0"/>
              <a:t>Uarieu</a:t>
            </a:r>
            <a:r>
              <a:rPr lang="it-IT" b="1" dirty="0" smtClean="0"/>
              <a:t>   </a:t>
            </a:r>
            <a:r>
              <a:rPr lang="it-IT" dirty="0" smtClean="0"/>
              <a:t>gennaio 1936</a:t>
            </a:r>
            <a:endParaRPr lang="it-IT" b="1" dirty="0"/>
          </a:p>
        </p:txBody>
      </p:sp>
      <p:sp>
        <p:nvSpPr>
          <p:cNvPr id="5" name="Rettangolo 4"/>
          <p:cNvSpPr/>
          <p:nvPr/>
        </p:nvSpPr>
        <p:spPr>
          <a:xfrm>
            <a:off x="323528" y="2780928"/>
            <a:ext cx="8820472" cy="369332"/>
          </a:xfrm>
          <a:prstGeom prst="rect">
            <a:avLst/>
          </a:prstGeom>
        </p:spPr>
        <p:txBody>
          <a:bodyPr wrap="square">
            <a:spAutoFit/>
          </a:bodyPr>
          <a:lstStyle/>
          <a:p>
            <a:r>
              <a:rPr lang="it-IT" dirty="0" smtClean="0"/>
              <a:t>                                                 </a:t>
            </a:r>
            <a:endParaRPr lang="it-IT" dirty="0"/>
          </a:p>
        </p:txBody>
      </p:sp>
      <p:sp>
        <p:nvSpPr>
          <p:cNvPr id="6" name="Rettangolo 5"/>
          <p:cNvSpPr/>
          <p:nvPr/>
        </p:nvSpPr>
        <p:spPr>
          <a:xfrm>
            <a:off x="251520" y="1772816"/>
            <a:ext cx="3983206" cy="369332"/>
          </a:xfrm>
          <a:prstGeom prst="rect">
            <a:avLst/>
          </a:prstGeom>
        </p:spPr>
        <p:txBody>
          <a:bodyPr wrap="none">
            <a:spAutoFit/>
          </a:bodyPr>
          <a:lstStyle/>
          <a:p>
            <a:r>
              <a:rPr lang="it-IT" b="1" dirty="0" smtClean="0"/>
              <a:t>-Battaglia dell'</a:t>
            </a:r>
            <a:r>
              <a:rPr lang="it-IT" b="1" dirty="0" smtClean="0"/>
              <a:t>Endertà</a:t>
            </a:r>
            <a:r>
              <a:rPr lang="it-IT" b="1" dirty="0" smtClean="0"/>
              <a:t>       </a:t>
            </a:r>
            <a:r>
              <a:rPr lang="it-IT" dirty="0" smtClean="0"/>
              <a:t>febbraio 1936</a:t>
            </a:r>
            <a:endParaRPr lang="it-IT" dirty="0"/>
          </a:p>
        </p:txBody>
      </p:sp>
      <p:sp>
        <p:nvSpPr>
          <p:cNvPr id="7" name="Rettangolo 6"/>
          <p:cNvSpPr/>
          <p:nvPr/>
        </p:nvSpPr>
        <p:spPr>
          <a:xfrm>
            <a:off x="251520" y="2132856"/>
            <a:ext cx="4942187" cy="646331"/>
          </a:xfrm>
          <a:prstGeom prst="rect">
            <a:avLst/>
          </a:prstGeom>
        </p:spPr>
        <p:txBody>
          <a:bodyPr wrap="square">
            <a:spAutoFit/>
          </a:bodyPr>
          <a:lstStyle/>
          <a:p>
            <a:r>
              <a:rPr lang="it-IT" b="1" dirty="0" smtClean="0"/>
              <a:t>-Seconda battaglia del </a:t>
            </a:r>
            <a:r>
              <a:rPr lang="it-IT" b="1" dirty="0" smtClean="0"/>
              <a:t>Tembien</a:t>
            </a:r>
            <a:r>
              <a:rPr lang="it-IT" b="1" dirty="0" smtClean="0"/>
              <a:t>  </a:t>
            </a:r>
            <a:r>
              <a:rPr lang="it-IT" dirty="0" smtClean="0"/>
              <a:t>27 febbraio 1936</a:t>
            </a:r>
          </a:p>
          <a:p>
            <a:r>
              <a:rPr lang="it-IT" b="1" dirty="0" smtClean="0"/>
              <a:t>  </a:t>
            </a:r>
            <a:endParaRPr lang="it-IT" b="1" dirty="0"/>
          </a:p>
        </p:txBody>
      </p:sp>
      <p:sp>
        <p:nvSpPr>
          <p:cNvPr id="8" name="Rettangolo 7"/>
          <p:cNvSpPr/>
          <p:nvPr/>
        </p:nvSpPr>
        <p:spPr>
          <a:xfrm>
            <a:off x="3275856" y="2132856"/>
            <a:ext cx="237566" cy="369332"/>
          </a:xfrm>
          <a:prstGeom prst="rect">
            <a:avLst/>
          </a:prstGeom>
        </p:spPr>
        <p:txBody>
          <a:bodyPr wrap="none">
            <a:spAutoFit/>
          </a:bodyPr>
          <a:lstStyle/>
          <a:p>
            <a:r>
              <a:rPr lang="it-IT" dirty="0" smtClean="0"/>
              <a:t> </a:t>
            </a:r>
            <a:endParaRPr lang="it-IT" dirty="0"/>
          </a:p>
        </p:txBody>
      </p:sp>
      <p:sp>
        <p:nvSpPr>
          <p:cNvPr id="9" name="Rettangolo 8"/>
          <p:cNvSpPr/>
          <p:nvPr/>
        </p:nvSpPr>
        <p:spPr>
          <a:xfrm>
            <a:off x="251520" y="2420888"/>
            <a:ext cx="3987502" cy="369332"/>
          </a:xfrm>
          <a:prstGeom prst="rect">
            <a:avLst/>
          </a:prstGeom>
        </p:spPr>
        <p:txBody>
          <a:bodyPr wrap="none">
            <a:spAutoFit/>
          </a:bodyPr>
          <a:lstStyle/>
          <a:p>
            <a:r>
              <a:rPr lang="it-IT" b="1" dirty="0" smtClean="0"/>
              <a:t>-Battaglia dello </a:t>
            </a:r>
            <a:r>
              <a:rPr lang="it-IT" b="1" dirty="0" smtClean="0"/>
              <a:t>Scirè</a:t>
            </a:r>
            <a:r>
              <a:rPr lang="it-IT" b="1" dirty="0" smtClean="0"/>
              <a:t>  </a:t>
            </a:r>
            <a:r>
              <a:rPr lang="it-IT" dirty="0" smtClean="0"/>
              <a:t>fine febbraio 1936</a:t>
            </a:r>
            <a:endParaRPr lang="it-IT" dirty="0"/>
          </a:p>
        </p:txBody>
      </p:sp>
      <p:sp>
        <p:nvSpPr>
          <p:cNvPr id="10" name="Rettangolo 9"/>
          <p:cNvSpPr/>
          <p:nvPr/>
        </p:nvSpPr>
        <p:spPr>
          <a:xfrm>
            <a:off x="251520" y="2708920"/>
            <a:ext cx="2171748" cy="369332"/>
          </a:xfrm>
          <a:prstGeom prst="rect">
            <a:avLst/>
          </a:prstGeom>
        </p:spPr>
        <p:txBody>
          <a:bodyPr wrap="none">
            <a:spAutoFit/>
          </a:bodyPr>
          <a:lstStyle/>
          <a:p>
            <a:r>
              <a:rPr lang="it-IT" b="1" dirty="0" smtClean="0"/>
              <a:t>-Battaglia </a:t>
            </a:r>
            <a:r>
              <a:rPr lang="it-IT" b="1" dirty="0" smtClean="0"/>
              <a:t>di </a:t>
            </a:r>
            <a:r>
              <a:rPr lang="it-IT" b="1" dirty="0" smtClean="0"/>
              <a:t>Mai </a:t>
            </a:r>
            <a:r>
              <a:rPr lang="it-IT" b="1" dirty="0" smtClean="0"/>
              <a:t>Ceu</a:t>
            </a:r>
            <a:endParaRPr lang="it-IT" b="1" dirty="0"/>
          </a:p>
        </p:txBody>
      </p:sp>
      <p:pic>
        <p:nvPicPr>
          <p:cNvPr id="16386" name="Picture 2" descr="http://a398.idata.over-blog.com/1/15/66/74/fascismo/guerra-Etiopia-1935-1936.jpg"/>
          <p:cNvPicPr>
            <a:picLocks noChangeAspect="1" noChangeArrowheads="1"/>
          </p:cNvPicPr>
          <p:nvPr/>
        </p:nvPicPr>
        <p:blipFill>
          <a:blip r:embed="rId2" cstate="print"/>
          <a:srcRect/>
          <a:stretch>
            <a:fillRect/>
          </a:stretch>
        </p:blipFill>
        <p:spPr bwMode="auto">
          <a:xfrm>
            <a:off x="5148064" y="1170450"/>
            <a:ext cx="3995936" cy="5687549"/>
          </a:xfrm>
          <a:prstGeom prst="rect">
            <a:avLst/>
          </a:prstGeom>
          <a:noFill/>
        </p:spPr>
      </p:pic>
      <p:sp>
        <p:nvSpPr>
          <p:cNvPr id="1026" name="AutoShape 2"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28" name="AutoShape 4"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30" name="AutoShape 6"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32" name="AutoShape 8"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34" name="AutoShape 10"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36" name="AutoShape 12" descr="Risultati immagini per battaglia del tembi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1038" name="Picture 14" descr="https://upload.wikimedia.org/wikipedia/commons/9/9f/AO-Etiopia-1936-A-artiglieria-nel-Tembien.jpg"/>
          <p:cNvPicPr>
            <a:picLocks noChangeAspect="1" noChangeArrowheads="1"/>
          </p:cNvPicPr>
          <p:nvPr/>
        </p:nvPicPr>
        <p:blipFill>
          <a:blip r:embed="rId3" cstate="print"/>
          <a:srcRect/>
          <a:stretch>
            <a:fillRect/>
          </a:stretch>
        </p:blipFill>
        <p:spPr bwMode="auto">
          <a:xfrm>
            <a:off x="0" y="1412776"/>
            <a:ext cx="5472608" cy="3682988"/>
          </a:xfrm>
          <a:prstGeom prst="rect">
            <a:avLst/>
          </a:prstGeom>
          <a:noFill/>
        </p:spPr>
      </p:pic>
      <p:sp>
        <p:nvSpPr>
          <p:cNvPr id="1040" name="AutoShape 16"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42" name="AutoShape 18"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44" name="AutoShape 20"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46" name="AutoShape 22"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48" name="AutoShape 24"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50" name="AutoShape 26" descr="Risultati immagini per battaglia di passo uarie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52" name="AutoShape 28" descr="Risultati immagini per battaglia di passo uarie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54" name="AutoShape 30" descr="Risultati immagini per battaglia di passo uarie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58" name="AutoShape 34" descr="data:image/jpeg;base64,/9j/4AAQSkZJRgABAQAAAQABAAD/2wCEAAkGBxMTEhUTExIWFhUXGRsbGBgXGB0dHRkeHh0bHRoaGh8aICggIBolHR0aIjEiJSorLi4uGh8zODMtNygtLisBCgoKBQUFDgUFDisZExkrKysrKysrKysrKysrKysrKysrKysrKysrKysrKysrKysrKysrKysrKysrKysrKysrK//AABEIALgBEQMBIgACEQEDEQH/xAAcAAACAwEBAQEAAAAAAAAAAAAFBgADBAcCAQj/xABFEAABAwIEAwUFBQQIBQUAAAABAgMRACEEEjFBBVFhBhMicYEykaGxwQdC0eHwFCNSchUWQ2KCkqLxJDNjssI0RFNUg//EABQBAQAAAAAAAAAAAAAAAAAAAAD/xAAUEQEAAAAAAAAAAAAAAAAAAAAA/9oADAMBAAIRAxEAPwDqmIUrvDCjGY71qwqjzPvql5vxnzNbMIxzEUGptPWvdSpQSpUqUEqVKlBKlSpQSpUqUEqVKlBKlSpQSsGK4uy2SlSrjUAE1uVpXKzibklRN7k70HRMDxlp1WRJIVsFCJ8jp9aI1y3+khYgKzA2It6+/eaZG+0T60WbQlOWCoqkqMfdA09TQN1SgfAcaokpUSQdJ2t8qOUEqVKlBKlSpQSpUqUEqVKlBDQ7iveBGZBMphUD70aj1H0ojXlQoFLtb2rRhMP3ubMpcd2iYKtJNrgAVx9fbvGqWSMS6AToFmB5SaJfbHhg1jBlNigECfZkq0HImTSEiaB5/rfjP/su/wCY1KWu7PKpQfpxWHknz+tagK+RX2glSpWLF8UabOVSxm/hFz6gaCg21Kwp4s0RMq/yK/Cq3OOMgTKz5NOH5JoCVSgT3aZIsjD4lw9GsvxcKRXlHF8Qv2WENJ5uLzK/yt2/10B+qXsUhFlKAPLf0GtL2IecUCVPLV0R4Ejyy+L/AFGhT75SITCf4iBr+J60DSeNIlQGyZEkDNtAHnWBvtEuJLQVG6Vx6DMI+NL2HQDcmZ6V6JCYvuIk213Hr86A2rtilPt4XED+VKV/9ijXz+u7G7WIH/5aed6Gd8cys8gnSI366xVyQUtghWv8JPv5z8KDSvt2z93D4lXk2B81VT/XVxX/AC8C75rOX6GphcRJGkjW2vnVpcCSUpMTubz6k6UFL3Ese5AUGsO2dTOZd9I1E0tI4atJXnfQUpPtBskDn7J9nrTG6tQzfeMWVy8qV2cUpp3JmMxaTJVzB5n8aAZjUpyFScc0EExISrUXyi8HnHWnvh+FSGm0A6tpM7kwOdJvFu0bKnUYbRU3UoJypmBcbKH6NOjKSkJBJgAAKP69KDVhRldkbdPL6CmdKgRIpfZbuZNjEGt/DsSJKJnl57j9daAlUqV5U4BqfTeg9VKzLxWsaDc/QUFxWNUFzK/Qx6QKBjqUCaxrgg5pB566V7VxwgwUfrnQGqlBF8cI+4NJ1/Khrnad3ZKU3iYJigbaz4vGNtDM4tKBzUQPnSTjeMPnOO+NuUCLdNqWsW6o3WrNMi5JN/pQCftZxmGxOJQ42+VQgJKQgiIJIIJ1ma5+hYBiZpt7Y4ZkAuZ8q9EA/eAIzbTMGkxtYJ191Adt+pr5XyPL31KDu3EO3Tba1ISy4spJBMpAEGJJnShz/bPEOWZQ2jqZVHyGlLOMc8bhykguLED+Y71dgWyc48IVAjlexP0oCS+K4h2zjyvSwPomB75rbgmMoOUCPp+ZoRhmyFNq9oqJnr18hHzpibcCR8I5nl5C1BtCjICb2v161Y0k5jNVJVMgCwifwqYZaibiEX9dqC8E87HSqm3CAbiCfU20qhOKzK5Rm9B+vlWZtolXlEkG491/dQb0goTJFydOpoRxNcLMjKNbnT1oB9ovHcawVdwhtLQyy4paQokjYLIG8b1yYN4vHOjvVvKSdVEKUkDmALH0vQdfxXanCs2XiGQeWcE+sTHuoPi+1WDWpOfGhI3DaCR6kpg+gFCeA9i8Jll5S3SdxKB6DX30SHYjhwSslTwJOVsScpUdEyEzM21oGHhPazBuLS206XXiRHhVMbxa1H0LKsxCrKslOmWLbaHeKFYLhTeGzIYbSwmxgQSYBkk6nTc1qw2OCoBTqMpiL/hGtBsZbSpQzi05QpNgfMV8xICFkzJ2A25T+FU8QxhYaVkbzAAEE/xE2mOpFCG3lC5JJN1E7nc0BJx8qNzNK3bBhOUOFRRl1WBOTkojdOxHIztRYY3xEfKq8S4FJIsQbEH9aUHN8K4/iX0pcIW2k5i4kEZwCAIJvBMW2g8q7F2VxS1soQ+sLci6gIn8xz6Uo4RgJKgAAmJgWuAQD8feKI4LEkIStP3T+cUDd35T4DtpUYzA2MTearylxPegDxZcsbDma8yoqEKmdCPlQbWXFGcy1R1Wv9EzWjvAADoLzH1rNhDPtp05ivrmJunPck6DQDmetB9xuMPd+R0j9WisDGJCgFE5ZMRvzmsPFMYBm3VGUBRhUHpodfhVuCf9nRN7CddNfKg25gmFEykkwYIj0qhxYBUFLibj1m1RbwM5zPUHlew2FVB5AkykWtmIB2mZoPpXlkHUiEkaHz5VhcSmMmY5gbEC21TEcUYy+JxMjmoGsLfEUrkNKB3No9JGpoPmKWE+BUX3A2/GqHWk5biANzr+PL3V4cxozAQJEX2rM+ZkDMQDYiw6++gW+1HAH3Vd40hTiUiMoIESb+0oDlSg23lVkUCFA3FvofKi3bLELDwQSRCASmbC52G5oDhnMxva9AcgdK+167sVKDoL0qedEwC4ox5KM1ai7niMGNBsIOvlWdWHUlbq4nM4R6BRJ9DV6ggkp8QWtJg5bQBck6a2oCXD0grJAtFjt0HwHxr3isQZQ2hRzzcpE5RebEH3+69KPCX8W/hXXMMpCVqdVJMzlASgZbQPCJ9aaOAtBhlSkuhaiICibqI1JPOdvSgLMYoIASEqIB8RJudzJ/ira5xMSiAQNxG2wrIy6tMKEqA1nUlV634NAWEKNoJ/zdaDC9iUG5mQSbDntXxniAgJbmfvKVe/Ss/aXHACEJSDdMx4tsx+k+dDcOtSAITYi5Gv1+MUGrHKQs5JBVKbqB56id+u3Sh/FXEwSkg5CJjkdD5fnWLjDKlrbOfKhJKlACCtQ0SSDATziZ9KH8Uw6StK0Zknuy1lTlCClClAhUkH+WN5oAvHeLLYh5KkqbJumb9SKYeyb44g4hTSSEtyXCQYCiPDvc8rbUhcZ4O86tORSMyzAQlZ8cCSTMaWFydda+9nOKv8IxagUhQIyqTJyLAOqTzFxOxkEUHde6DaQsqBTcGE3J091YHeHr8RTJg3A1vrAvatLPGG3WUusplCwCCSPDI9k3sdjyr3heIoShaQQpYOWNPFrlJ06UGLiI9mUmdADOg0naZv7qH4gFIJJ9/OieMfQQnTOQN9N495oRgUJxjim21g90f3koJAN7SbZulAEf4gM9pnkLx59Ktx3F22glS1EZjAABUTzskEwOfWnJPZTDJJPdyoxJJO07C25rPxbgqCBkQhSkJiFXJ5STM+vOgUcXj0Ib7xTiW+8TmbCwfGmdrb6T1qf1sw40WtRKYVIUZ8j+Ne+PhDwz4sEhsKuFeyNVSAjp6RQLD47hilZU3MEypS0iB1VlB8hegeey/GXCzKAVgewnSZ1HprRLBKxiSVdwTmJ8MRl5X3t0FJKu2+FwQytYUpxKJAVm8ImZgHmD8ayq+1rGOeyYOwSKDqIRj1CzSE9DP41X/RWPUZUttPLSB75rmJ7Z8Uc9lD6h0bWfkKp/beLL/s3r/xCP8Auig6e72ZeUcy8U2k+Qry5wNr+04h/q/OuaNcF4s5JKTHMrSPka9K7FcQJ8biBafaUbdYT9aDoS+HcNT/AMzGFXr/AL1QcRwVOqlK9/5Ukj7PMQYzPpExolR+ZFaF/Z0AYOKUrmA3HxJIoGdfajg7fssZj+utYX+1mExC0s4fDhCioGb7BUiEgk22ihi/s8wySAXH1E2+6AD/AJTatfC+zTGEdztlaiAUmVXvraOVARcSMxCkhPhgxEjz3rPiGhkzA5QDrNvM+6tykiSAggKEEmZHPX0pc7Sv9zh3FIkAECFCRMwN9Lz6UCP2qYlxaxmJWoCeZJ/CBS5hj4xfenXj7K2UJaELSpskqi2YKCcokeLa/nSVhbLBgGDQN+Q86lee9HSpQdCxWKCXSgqJUsnKBvGsch+FD+3jyWOHtKJlas6QRYyRAvrA19KuGGT3hcHiKM953O3lpQnjOCONwbTaDKm8SEK/u5gCfcFTQG+wzZTgWhuU5j/iVmHuBpmxfDJCEpiRaOhMzQ7AoQ0cgFraaACyfpaieEK1lRzEAgRBHp9TQacPh1JQZ1R+Av8AOtTuGUlkgWIMk6T1FZmfaKXCQTeQdfOrl4rOsBJSUidTvEetAnYx1XegxIFjb0rW4FgAgnSfz/3oFxh9xD7iRJCSQnKJUvQkp2CBIEneivAcWVAJWQFDYKnLyk8+dBmdw6lGYVGpnQ+WsGOtL3F0Ie/d+Er7yEqi6czjhlM6GEqvtFdAewqCSC2gnqke/SkbtEyWsRkw6Mz7ghtIEgKUCC4skQkBIMCZOZRoFdniqTi5CspbSUIBHsrJAUr/AAJEnyp37N8IQhgNuQ8VKLis6c8FfivY+LKRNwJk70N7OdkWcM+w46VrWTaT4QobkRKiTfWBO+tP+IxaU6C89I66UGfC4cIRoRbwpQEpj5AWpMd4ipzEKSVOASFQ2sEFQJAzBGfMbdDYR0HdoO0nEsMpxXcIDUwlUZwBsTffqBE1k4EnF4lBWyz3hc8HerWhGWCqAhDd0+0dZoG9tjELVKEOSTYwTG1oMD1o7xgYhjAlppI75Yhbmhk+0shA1iwPQVyVfYvieHUO6KoMytlxQEgSQdDOwMQa18K7S8SZBS5hy+hOocbIWN9QJnzBoCPDcdxPDK8L2a90OOpcBH8uYrHoAadsf2lbw7jbmJeSlDohJRJTmAGZKrSIJ33FAuC9u8C4QFpXhVne4E+YlPvivf2hcMU9hVqH75NlIWgCUkTcgdLSNQaD7xlSX1LykKQsSCLjTUR0k1zLAdkMUpYStooTopSiAAJgxqZ5Wo5wbg5Swy6vENoSkE5SpQUPEokRIEGdKYWXm0pCwtgFYWoL7sgoQITmAUbkqJAuJg3tcPSsOlEK7oErT41ZCq4tci2nM1h7O8OIxSVJQYaxeaUj+zdR44j7qb+QFGOCcWQtCvGVhEy4YCYAuPDYc9d6buzPE2MQ2e7cSvIsAwdO8BSBP8wFBrWAZiY2Pyry3hb+yVDWDIHnbalZ7txg2yUl4SkwRlOoMEaUxcG42nFoKmlJUlMBQSfnvQX55VeQdo0Fe3HVSbeExfkN62NomDlttz+Ne1ONtmVjwm0iRl842oBjTKsySFHSfxFenSRmB9k/eGwvHxo+nDtquBY8t6gwLabZf9uVArobWFjxTaT5cvO9VPlVwQYJmYsBFjbrTI5gmzJhV/7xH1qv9hQLQYjmdKBPUhYWDJMiSPpST9ouKKWUtG4cczTzSiJHnJTXWzw9smYPLUmuSfa0gDEtJSiAlB0/iJk/+NAIxfFA60wAhSchvac1wTpfSffS1IzmNJMUycEMMOEif3Tlj0Bj6foUrtGVTvQMtfa992alAW7T9p1MpIQjKoqV/LMnxe64HPyo32B4e6zg1F8ZS48lwAnxAFMHN1NCnGEqcJTBGYmDpINHsPjVKDwfUgNktd3GognPM6m4NAR4BicwdcWYzhKEoP3QhSiTJAmSrUWsL3pgwjSM3hcvy8opHTxTFtrEMNvp6kIWOhBlKumlMC+NltOd3A4hqQPEhIdG1/3RUR6igPYqFkHeSLX01mheJ4Q2YKAASZmSd7iNqowXazh5Bl0zICsza0wTok5kiCTRl0JFwBr8/wAqABi8KsJGUjMVQAqLCdRP3su1CsZjnGFENIUpKVQcyMqNM0hQmBBIJiJ5UzcRUggDcmSQLhIuq+3KetI3EuGqfWohbpRmskOrAIEfxylUmdIG00DfgOMh5kFshSzZJmQLwZjl+taz5wkhYMgFXitOUSc3+IjXkrrShjcT+yS6G8qCfEi0qJsMoTIzD4gGdLYMV25YKRmSTEQ0mb5bJBJAhPO09KBr7T42MhAM5s0DWPD+dauDv/tJKkgwnWZAB69a5fwpjEcWeKA2m5CnXiJKE3sCfZGsJFzAvY13LhvD22UIabByoTFzJPVR3JoKFcCYUApxtLpF/GJAOxCTb11q5hDbfsNoRH8CQPkK2FtCbgXO4ETQzE4lKTEweU0FXFcb3TJcbSJkWVMGbSY2igHDciyoLIhckmY9ZBmjicrrS0HTMQDPqPmKUuCYVC3lsLN0myfLodedBZxfsLhlNuvBzOrIogpUoJBsEE5iSbkbwa5+zxLHcMdKMxCRqhRzIUDy5T0pv7accxCF9w2pIQ6UhZIKYiDIzgBOl/ERaaHYj7QG2kFtsF0hRVnIACiepEwNNLgUAfC9n3Me6vEMDumlSXJOijdSUxqmbiecbUW4Q3hH8QoTJaytst7KQ0LqMiCFEkxfnap2g7YO4rCtqYbW2rMQ6hvMUCLhRgSCbfGkzgmLUy+h1I8SFzGnmn1Ej1oHzj/Y5edxzDOqQhQKlNCYk6gQQIjUG4jevH2L40pxbjJt3rSoH/UaIcQB18Kqd3eIrErQhtxCBmELJWSfuqF0gSY8tq5x2UV3HEGMVbKHkGBIgLUELSBuQF76gz0oBnbrCd1xDFIiP3ylCeS/GP8Aup++xHAKCMRiFg5CUoT1KZKj6SB769/ahwAOYla8mSG0KU7PhHhAgbrWcoAFgJoT2b4UlsSMS7JE5WxlSY1uZNB17EY5KoEKMbJJB6ezt51hHEsqygJUSYspI39NKVOHcTxbDoWy6ozA7ly6FSROl563NPuPxBxCAtAMZRZJE35ExKfUUGrDuEQCALWH6GlekvyogjaZOn6/GseDZUkQG1Xi6lJ+N/pWjEIWAoqgJA8XkNec+6g+OYpsauNjzUPxr5+2NESHG4/mT+Nci7WcLaS7/wAOrMhUnqCdoMGKXnWHIIyKkb5ZH4UHcV8Tw8T3zUc86fxrkH2jYoKxKVJUFeK0EXmQFDpYe+lnEEgX1/W1XceOTEJSQBkQmfMJn50FiVn9mfKRYHJ6HKDS8yDNEMO9/wAO6CqASD6yn8qysi4oGLIedSrY619oCWHALiikCcxkT11ow2gL0soajes2DwHjKpBBOxo00xBmPfQL+PbxrcuYd1WviRlSSIGqSRfy+dY+E8f4riyppt9WkqPgTABEkEAGb6C5vT01glGCPI8q3cGQ3hlqJaR4zKlWzW+dAYwbCktJRdZSgDMQCVGNSeZoFicatJhYMcx9dxTU1j2l3Q6mOQvHSOdZu1eKQ3h1LDQdcCfCjQqPKRf0oFR3FIKVLCs0wlKRc9YA3mfKK+NNKyDMnL0Jk+p59BakrgOMx2JdVKk4dCVXX3MqHNAJGULAj2hvoafQy02JWCeq1EnzANh6CgoUzGiRSnxH7PP2rGB1C2kN+EupklSiCc9hYSABrrNN7S+9GZAITtc/LT0rY3iQU3BzJtI1T59DQaMClpr90lCGVf3UhIVyNtTEVtYw5SoknWwv76FvYRYAyKDiT9xy4n+6oXSetVM8USg5SyttyDAUSQryVJB58+lAWxGIZRHeFIJ0EST5C5oRxhWHfQprOAspVGoOnLXcXohw7BlTYVMqVdR3J38hyG1DeJ8FXMxfYxpQD+y6FjDr7wyrNlJvBKEpbUb7FaFH1pf7V9njiVh9l4tPJtmEwfPLcHqJo+nHKaSUOIOpuNNSfTWkHjLKsU+tODCm1IBLi86kpV0ge6YuT0oE7jK3y6W3Xe9UgwClRUCenXbnXriHDFstNqcaKFKUT4p8SYBEjaL2MG9dB4JwXC4ZTaVpDuLT41EEqKVK0AjUiBFiZJO1EO0uEL7S2YKlqyk6DKSoHNJ5AKECg5p2W48rCvZtW1e2kXnkRfUGszuOW86XHDmUo/DYeQrsHBPs+StKSWGEkAeGxNjqSeYv6XpownYFrDJPdNYc51ZlLxBLl9RDaQEwNgDQc37K8YQhSGFJACklJKbZhtmjVQ/i/CsfHMOrD4gjKShap9QQrwnYzBHnXaF9lEOpGZOEURuMNcdUlKgoe+sHFuCNoAJXmcsMwQbRITZRMEAm9AI+0ourWgobUpuEKKgmU2TMExEyRbpSVwziK0KAKtFaGdJg7xzpmPFXcMDlWpQECVqzA3uCkQmDcG29Y+0vAQkoxDTRQl0nM3cFtceyOn3hQfVuKCpEyDPrzronZ3EpCQbSqPcbifKT8aQcNKkhR10KpiCPOmLgDbi0ktDMpCgDcAlJJzC/oR5dTQPhTyisXGnCnDvG1m16mB7J3pfeZ4mXVdxiGg2AIS6nxA8rJmOs1OOoxSeG4o4tTRV3ao7oK+M7+QoOcL7RjMUqbQQnUyD7jWnCcbw6/AiyjtEfKkRL+UHWT8dKpD2STcSDp5daB64hj21J9oKvcSDQnthwsuONqbjvXECwiCAAZPIxSxhVnMCdCb+U048QeCXkSpXsJg6xNs3SgAdnWw2Hg8kCEOZgejao+MUEwtyKYO1S0pLsTcoCTcZrJk32saW8Oq4v6UDZl/vVK85TyqUDOxjG0k3gzVzvFHpBQRl+PpSiri6e8hMlV7SBpJm46E+lGuCcR7wmUkWtKgQeogAe8iga+y3DHsQhL5dCASd5MCUwREaidaZU8JaSCC6Srnb5D8aVuAtut94myUuKzEJVMWib8/CTHnRvEMBSfEM3QbjzkUFKgEOZEOSpOUydEzO22hrWt5Sszi/ugm2nuO+lV/soSmcuUEixE+pMkmQIv0rzh3CVeKyQYPWNqDw3g8yO9KrrAgAxzMn31gOD7yO8BzDU6g/lRh3FAkiB05VnfTaQBPO9Biw+dozEpm8HUflRRtaVwrSbT9DWFtxYtIV51SXFA2SORTsf1zoNjGIKVZe8CADp3cpHqIgRz99bHHVROVLqT/AdR0BMH30JDoU33iTlWAbKsbapP415wmIbcGYhTS9cyDY8yYlJP8woMx+0JrCuLYcbcSkGUqg3Bg3SYNiSJvMURwvbZl8ApVI+PupR7dcCdxSQtDiHVNg5RZKlA3jXKT7q5c1gsQouKbQ5+6BLhSCO7A1zHbe3Q0H6JOKad1AjrVSeBMKuCATrlNfnVriz40eWP8RrQjtJih/7hwf4qD9AcM7JoYU4ppQJcMqzTJPnMxVfE+FSoLcWhsJGUAaRM+Zrnf2edoO+cUjE4p4L1R+8KUkRf16cq1/aF2ggBOHfJ8WRUEFRtsqMw5WNA34bjjCS4G8SFlsSooUMydri4Immjs72g79lpa0rKym6fx6xXFsF2bxeGwi3YH7/ACoU195OchKTO6iTGXr0rqDPAVtpS2h1alpCiCohJXqTdMc9NPKgbXcelJsFAnTl7xahXFlAiQZ0sOdZsEwtAAWVAFdkLXnWkWkkgn3SYB6xV2K8YkiLmBvbTyvQIHG2CoLSE+1NyfZPWBP+1GcGxiF4ZLKylabBChMymQkSoDxaj0rDi3cr6C4PCoglPSb+QvrTxxHCtNsNBhttKQpOWEyo5jNlTeZkzJNApt9nMSJQW1RqCSD8vSj3ZzgWMaUskoSFogeMFQINlKTGWLwQFTE+m/tM+stFptWVxQsRaCNJjaYtuKvbcB1Uf1r6UFmGx7if/VMhpQ/tEqzNnzVqn/EPWqe2L6HOH4nKZ/dKNvKfdV6FAAiT8qFdpVJTgsQlIgd2rQAa60H5/d9m2yvwql1Yy7anboK2PsDKrYyL8/SsKWfCq/0oJw90hdh0p17TcHW6AttvMtsJHhJSozug+yCIFlA0lYMDvExpP1Fdv4Opotp7zNBvISDNhaZkfnQc8w3ZvFPLzvE5QkEuLCUK0PggSCoaT1BoH2o4F+zYgpRJQYKSevWusYp1ObKlZjUBQ35ee30obxfhKcQnKtSrCQo6zyvNAmSalMn9AJ5q96a+UAHD4RBXCk2iwi+8mOt591NLDoWUBJhLc+BIMT4T4vd7jFeGGwDAAHQCLURbRaNv1eg3soEFREk31jyHStzK0qBm867+u1YmxYfWr8O4BaUydhr5UGwqBkTcRc7Xt8qz4ggeLrMdTWHinEcgIFvW5PKsiOIW36/Sg3vPBJBNgrXoefka+k5hAOm31oatwKPSqF4jKZAWY5AmgLtE17U7zEE0JONePsMHzWpKR8CT8KF8Qx2IZSVPPYZkaj2nDGsD2ZPlNBt47wkulJ71xEa92qJ8wRFZ38M400osuSYupa7xpvCZvvzqdneHO45BeXiX0s5iEABCS5FiQAJSmbayYOlqbMB2fYTZKLAgnMSokjQnMSbedBx3izOPDSFOtLCVD20pkxzVlJiRf1pVWswU5jlmSJME8yNJr9P/ALCgDw2PQRQXifBsI6YdbacV1SCfeL0H50S3UCPlXXuN/ZqytJVhpbWPuqlST77j4+Vc4wDqcK/mdYbdyEhTboJTIsdDqOsjpQWtdj8aW+9/Y3skTmLZFtZg3itvYFhKsVoCoJKk9CCLjrrTaftecKbYQEzJ/eqIjYAZa88K7UrfHdp4c0ySDldbQRECf4bzEa70D5wLEBxMQSRuefM8xTVxJlBbjMCsX105+Vc44U042gEuQAoGBqfvC42nanF9wqSlQEBWlo18UxsII3oLBh0pJVMExZJudIk/GruISWlSIP3SI8tvqKpdZIymJMef0rNi8Scqs9wq3xB09KBT4rhwFoFpzSSbmBEzvc0W7Ou5XMPhXlLCWgoozkfvFJvEgWCBBvc9b0O46i9pJMRbYXv6/KmrhvCFJcDqn1rtZOVAFxEnKJJjrQauJYArVnQsToAUz02IqlHClpH/ADr9Uz/5UUUQNbb/AIVC4LWPxMT5UGBHCiUkKfWP5QkfFU0J7RcISjCPLlwlKDErPxCYHvFLuC+0NTOIfbxSSpCVqCFISAoQbAi0iN9aPdoe1DGKwOILTiFQ2bJsRO0G9ByF8JLS7ASpMG4gXmB5xQiQEq5z761OPeAjrQt9XhPn9PyoLuH3eTyJHzFdRf4s03g1OyO9S3nCZ2jKNTe9cjw64WCNiI94or24Qe9a1A7lHzM0FZ7XYxRMvq12CR7oFvSpgeMPBUB5d9ZM/OgYGla8KjxCg6L+0K/+VXvr7VXd1KAsh+/rVwx5nLFCcOrca7irv2gTe1BvTilkwsmBcEGJ91UcKZUlM58yytSyuLnYDyCYFeyQRXrD4lCPaWkdTb8qDRjW1OpAiIOp+lUstZfbVVL3Gm1Aw6lKdBBk1ga4lh25K3L6yr2j5A+L4RQMTLoPsptzNV4/iKWk5lqShIsNJO9tyao4tgcacqWFtNpKEqJcnMCcwyiJEiBP81BMF9ni315sTjFKuJyCbbhJV5co+NAF4/2+cUCnDjKP4yJV6DQes01cG+zBt1CHcY8+p5SUqUMwATNyi4JMaTIo8jsbwrDgqLAP85KyfIEkD3Ud4XikuNBQ0uB0gkEfCKDS1gkIbDbZyAAAZQLAWgcrV4ZbQ37EzF5OvU9atw65102r3k/Vh86Ch1YOskctJ91RLoAhCAOgAFeMRiUI9pQk6Dc+Q1NYOI8YQykqUQkATKrekHeg2498hBB5VR2R4ojEtrTkP7pRbJVcKjcfCx0tSyvGY7GWw+HUEn+1eGRA6pSfErzinXstwYYTDNsA5lCVLXutSjKj9BOwFARDSRokDyAqniTUsuD+6a1d2dZHr9K+rwanAUZhdJAgW03vQJ3CsDJVJsVeIRc2ECZ0F9ppywWESUJEmBt9PyoUjgzzS7KQRbWR8poswXEG4TPmdPdQaf6PEjWBpHyodxDBgJIgk89quVjHzoGxPNR+WWuEce+0bieZSVPhIBI8CEjcjcE0HQuK4O2kEcqbsC5+7Qf7o+VfmfEdosY7OfEOq/xmPhaifZTiWIbdutxQNoCiTMwNesUH6EXjAn76U+ZE1HOKtaKdHTKD9K5O5jnHBIBSeZVANpv56V4weLfcunUZvCZUYTYxEgiYFj12NAW7fcBbxbyXGnQgxC8wN4JIIA31maUB2cZbUnM+XSFDMkIg5TqR4iSQdgKbE4HFqmQvWAAlCedvEdYB9YOhqh7sq4vMCEgfxLc0tyy6am5HsmYsaBIxfDloziFZZGUqB02MxyoQ4jwqSR191dDx+Ffwae8S4y42kQpBMkSRmAzaicvuBigzysBi7A/sznM+Jsn6UCSwnxTNHe2Df71iTqyiT758uVfXuzqkOJBUFIk+JEqT9IJ8qM8Y4Mh1CFlakqCAAdU25/H4UCM2QFc0iY51dh0wZNEFdn3IlBCrxBsekTWJKFBQBoH/AC18q7u6lBkRjwqFIUCOX63rYA0seNAmhbGFB2Cb+VaGuEf9Zz0Ij5UG9XBWlaKWj+Vw/IyKwvcBSkf+seA80n/xoqnhjTaQFurJVpeT5ACqMLw4KBKw4nxQkZwTGxMaeW1At4/ucOkrL2IcJBTGfICDcjwwSDGgof2XS5isWyA1lZDgKghJy2v4zubC6jT232ZwoVmW0XFc3FFXuBtTRw5KUABKQlI0SIHwFBd2pV/wylEkFKVQQehP0Fc87O9rHXWwhCFrWLKShMnob2E63600dpcDi8YgspKGm1eEkkqURImwgCfPSedbuynZZnBIKUeJarrWdVRMeSROlAM460/iG0MsMrTfM4txIATAzJRcgKJUfuyBFNfCuDlpAAX6BIAHOANq0hyx36fhWoIm00A/F4N8kBp5tPVTRUfSFivbfB1qADuKdJ3KAlA8hYq+NbvZMbxNRBJoMmE4QyypRbQSTqpairNMa5iSfXrW5vA4dJDhwzSnNlFAlPvHyrxHMaVbkMTsP1vQegrwmNTJnl79q+NSLlR/21qPGYCdOZqttkifESDNifrFBctfI2jerG1XAtO1fGGkiCrxcx+NfX9ZsOQA+Z50GlTSunvoVxnjbWGQXHVWHWZ8q2BsgTtSV9qLKFYRWaAQZSOZ5UADiH2ujMe6w4IixUqDrygiK5ri8VnKllMZiVdL3isDySnpavbT8AHU0HlhWvhBOwOnmLgSOtbeHcUCFA9yq3IxvN/CfL1vNYAsFUkb0xdlMMh19IWJAvMxoCbx0oGzh2RSZU2AOpUbR1PKRcXETXp1YBhtQSZBsBJgCYI8QOl5o33bEgIZRYACb6CPvTtVzOKylKYSBvlgfKgHZsY4CUrci9iCmD4Yg2GqZ9apVwh2CVOp986FRA/1EUwLehJOx58zQN17xW9YnTegxnhyVghb0pIuANoAvMchWXHcGwgTGWAIMpgE9NDVD68vigwoxOs+QNY28UBmzSb6TbzoNOExTSJaSjwyNVEzfWIGms18xeIxMQlkJA3UlahG0RE1lU0ZBygDbf1p0W6ylOYOGLCwk9Zig55jsQ+2mVFMHplPu5daBtuCTNyd6dePt4NxQKnVADXwqHxIFJ2Kw6EuEIcC07GCPnQdEqVf3VSgEsYBwCC0v/Kr8K1tNOiwaX/lNSpQEUYdz7yFe417bQubJMb2NSpQEkNqI00ok0zEAgk1KlBpLYmUzHUV7QJ9KlSguREn0/U1oSZ0mpUoPTcTerktCecfr8KlSgsQkXJiagVaItyr7UoPQEXAE7TpPWKrw7Ch7S8xM3gD0gbVKlBeEwK+JJ86lSg+uSTehHaPANvsraXvoesbVKlB+cMdhsjikSfCqPca8PYbeZ9KlSgzJaMA+dOH2eIT3qpsTEVKlA+OJyqIAtpP1qlTISdalSgrfx6kiwBkH0/Og7nEJBBNzuOQvapUoMTkqAUbwSAD5VidaiVEgDW561KlAWRh8zYUlQIUZmRvrVxQ62fFkcGx0I6H8alSgyYh0CfDkF4ub32g0vYjCArKlFIAvI1PTz6mpUoOndwn+GpUqU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1060" name="Picture 36" descr="http://www.regioesercito.it/campagne/imgcamp/etipia35/cr053.JPG"/>
          <p:cNvPicPr>
            <a:picLocks noChangeAspect="1" noChangeArrowheads="1"/>
          </p:cNvPicPr>
          <p:nvPr/>
        </p:nvPicPr>
        <p:blipFill>
          <a:blip r:embed="rId4" cstate="print"/>
          <a:srcRect/>
          <a:stretch>
            <a:fillRect/>
          </a:stretch>
        </p:blipFill>
        <p:spPr bwMode="auto">
          <a:xfrm>
            <a:off x="395536" y="1772816"/>
            <a:ext cx="4762500" cy="4029075"/>
          </a:xfrm>
          <a:prstGeom prst="rect">
            <a:avLst/>
          </a:prstGeom>
          <a:noFill/>
        </p:spPr>
      </p:pic>
      <p:pic>
        <p:nvPicPr>
          <p:cNvPr id="1062" name="Picture 38" descr="http://www.regioesercito.it/campagne/imgcamp/etipia35/cr052.JPG"/>
          <p:cNvPicPr>
            <a:picLocks noChangeAspect="1" noChangeArrowheads="1"/>
          </p:cNvPicPr>
          <p:nvPr/>
        </p:nvPicPr>
        <p:blipFill>
          <a:blip r:embed="rId5" cstate="print"/>
          <a:srcRect/>
          <a:stretch>
            <a:fillRect/>
          </a:stretch>
        </p:blipFill>
        <p:spPr bwMode="auto">
          <a:xfrm>
            <a:off x="0" y="2060848"/>
            <a:ext cx="4762500" cy="4933950"/>
          </a:xfrm>
          <a:prstGeom prst="rect">
            <a:avLst/>
          </a:prstGeom>
          <a:noFill/>
        </p:spPr>
      </p:pic>
      <p:pic>
        <p:nvPicPr>
          <p:cNvPr id="1064" name="Picture 40" descr="http://digilander.libero.it/wrnzla/immagini/ascari_artiglieria.jpg"/>
          <p:cNvPicPr>
            <a:picLocks noChangeAspect="1" noChangeArrowheads="1"/>
          </p:cNvPicPr>
          <p:nvPr/>
        </p:nvPicPr>
        <p:blipFill>
          <a:blip r:embed="rId6" cstate="print"/>
          <a:srcRect/>
          <a:stretch>
            <a:fillRect/>
          </a:stretch>
        </p:blipFill>
        <p:spPr bwMode="auto">
          <a:xfrm>
            <a:off x="755576" y="2420888"/>
            <a:ext cx="3960440" cy="2821815"/>
          </a:xfrm>
          <a:prstGeom prst="rect">
            <a:avLst/>
          </a:prstGeom>
          <a:noFill/>
        </p:spPr>
      </p:pic>
      <p:pic>
        <p:nvPicPr>
          <p:cNvPr id="1066" name="Picture 42" descr="http://www.icsm.it/articoli/documenti/ascianghi.jpg"/>
          <p:cNvPicPr>
            <a:picLocks noChangeAspect="1" noChangeArrowheads="1"/>
          </p:cNvPicPr>
          <p:nvPr/>
        </p:nvPicPr>
        <p:blipFill>
          <a:blip r:embed="rId7" cstate="print"/>
          <a:srcRect/>
          <a:stretch>
            <a:fillRect/>
          </a:stretch>
        </p:blipFill>
        <p:spPr bwMode="auto">
          <a:xfrm>
            <a:off x="0" y="2780928"/>
            <a:ext cx="6264696" cy="3800034"/>
          </a:xfrm>
          <a:prstGeom prst="rect">
            <a:avLst/>
          </a:prstGeom>
          <a:noFill/>
        </p:spPr>
      </p:pic>
      <p:pic>
        <p:nvPicPr>
          <p:cNvPr id="1068" name="Picture 44" descr="http://images.delcampe.com/img_large/auction/000/298/463/316_001.jpg"/>
          <p:cNvPicPr>
            <a:picLocks noChangeAspect="1" noChangeArrowheads="1"/>
          </p:cNvPicPr>
          <p:nvPr/>
        </p:nvPicPr>
        <p:blipFill>
          <a:blip r:embed="rId8" cstate="print"/>
          <a:srcRect/>
          <a:stretch>
            <a:fillRect/>
          </a:stretch>
        </p:blipFill>
        <p:spPr bwMode="auto">
          <a:xfrm>
            <a:off x="179512" y="2996952"/>
            <a:ext cx="5432221" cy="34563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ppt_x</p:attrName>
                                        </p:attrNameLst>
                                      </p:cBhvr>
                                      <p:tavLst>
                                        <p:tav tm="0">
                                          <p:val>
                                            <p:strVal val="#ppt_x-.2"/>
                                          </p:val>
                                        </p:tav>
                                        <p:tav tm="100000">
                                          <p:val>
                                            <p:strVal val="#ppt_x"/>
                                          </p:val>
                                        </p:tav>
                                      </p:tavLst>
                                    </p:anim>
                                    <p:anim calcmode="lin" valueType="num">
                                      <p:cBhvr>
                                        <p:cTn id="20"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
                                        </p:tgtEl>
                                      </p:cBhvr>
                                    </p:animEffect>
                                  </p:childTnLst>
                                </p:cTn>
                              </p:par>
                            </p:childTnLst>
                          </p:cTn>
                        </p:par>
                        <p:par>
                          <p:cTn id="22" fill="hold">
                            <p:stCondLst>
                              <p:cond delay="1000"/>
                            </p:stCondLst>
                            <p:childTnLst>
                              <p:par>
                                <p:cTn id="23" presetID="13" presetClass="entr" presetSubtype="16" fill="hold" nodeType="afterEffect">
                                  <p:stCondLst>
                                    <p:cond delay="0"/>
                                  </p:stCondLst>
                                  <p:childTnLst>
                                    <p:set>
                                      <p:cBhvr>
                                        <p:cTn id="24" dur="1" fill="hold">
                                          <p:stCondLst>
                                            <p:cond delay="0"/>
                                          </p:stCondLst>
                                        </p:cTn>
                                        <p:tgtEl>
                                          <p:spTgt spid="1038"/>
                                        </p:tgtEl>
                                        <p:attrNameLst>
                                          <p:attrName>style.visibility</p:attrName>
                                        </p:attrNameLst>
                                      </p:cBhvr>
                                      <p:to>
                                        <p:strVal val="visible"/>
                                      </p:to>
                                    </p:set>
                                    <p:animEffect transition="in" filter="plus(in)">
                                      <p:cBhvr>
                                        <p:cTn id="25" dur="2000"/>
                                        <p:tgtEl>
                                          <p:spTgt spid="103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grpId="1" nodeType="clickEffect">
                                  <p:stCondLst>
                                    <p:cond delay="0"/>
                                  </p:stCondLst>
                                  <p:childTnLst>
                                    <p:animEffect transition="out" filter="blinds(horizontal)">
                                      <p:cBhvr>
                                        <p:cTn id="29" dur="500"/>
                                        <p:tgtEl>
                                          <p:spTgt spid="3"/>
                                        </p:tgtEl>
                                      </p:cBhvr>
                                    </p:animEffect>
                                    <p:set>
                                      <p:cBhvr>
                                        <p:cTn id="30" dur="1" fill="hold">
                                          <p:stCondLst>
                                            <p:cond delay="499"/>
                                          </p:stCondLst>
                                        </p:cTn>
                                        <p:tgtEl>
                                          <p:spTgt spid="3"/>
                                        </p:tgtEl>
                                        <p:attrNameLst>
                                          <p:attrName>style.visibility</p:attrName>
                                        </p:attrNameLst>
                                      </p:cBhvr>
                                      <p:to>
                                        <p:strVal val="hidden"/>
                                      </p:to>
                                    </p:set>
                                  </p:childTnLst>
                                </p:cTn>
                              </p:par>
                            </p:childTnLst>
                          </p:cTn>
                        </p:par>
                        <p:par>
                          <p:cTn id="31" fill="hold">
                            <p:stCondLst>
                              <p:cond delay="500"/>
                            </p:stCondLst>
                            <p:childTnLst>
                              <p:par>
                                <p:cTn id="32" presetID="4" presetClass="exit" presetSubtype="16" fill="hold" nodeType="afterEffect">
                                  <p:stCondLst>
                                    <p:cond delay="0"/>
                                  </p:stCondLst>
                                  <p:childTnLst>
                                    <p:animEffect transition="out" filter="box(in)">
                                      <p:cBhvr>
                                        <p:cTn id="33" dur="500"/>
                                        <p:tgtEl>
                                          <p:spTgt spid="1038"/>
                                        </p:tgtEl>
                                      </p:cBhvr>
                                    </p:animEffect>
                                    <p:set>
                                      <p:cBhvr>
                                        <p:cTn id="34" dur="1" fill="hold">
                                          <p:stCondLst>
                                            <p:cond delay="499"/>
                                          </p:stCondLst>
                                        </p:cTn>
                                        <p:tgtEl>
                                          <p:spTgt spid="103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Scale>
                                      <p:cBhvr>
                                        <p:cTn id="3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4"/>
                                        </p:tgtEl>
                                        <p:attrNameLst>
                                          <p:attrName>ppt_x</p:attrName>
                                          <p:attrName>ppt_y</p:attrName>
                                        </p:attrNameLst>
                                      </p:cBhvr>
                                    </p:animMotion>
                                    <p:animEffect transition="in" filter="fade">
                                      <p:cBhvr>
                                        <p:cTn id="41" dur="1000"/>
                                        <p:tgtEl>
                                          <p:spTgt spid="4"/>
                                        </p:tgtEl>
                                      </p:cBhvr>
                                    </p:animEffect>
                                  </p:childTnLst>
                                </p:cTn>
                              </p:par>
                            </p:childTnLst>
                          </p:cTn>
                        </p:par>
                        <p:par>
                          <p:cTn id="42" fill="hold">
                            <p:stCondLst>
                              <p:cond delay="1000"/>
                            </p:stCondLst>
                            <p:childTnLst>
                              <p:par>
                                <p:cTn id="43" presetID="52" presetClass="entr" presetSubtype="0" fill="hold" nodeType="afterEffect">
                                  <p:stCondLst>
                                    <p:cond delay="0"/>
                                  </p:stCondLst>
                                  <p:childTnLst>
                                    <p:set>
                                      <p:cBhvr>
                                        <p:cTn id="44" dur="1" fill="hold">
                                          <p:stCondLst>
                                            <p:cond delay="0"/>
                                          </p:stCondLst>
                                        </p:cTn>
                                        <p:tgtEl>
                                          <p:spTgt spid="1060"/>
                                        </p:tgtEl>
                                        <p:attrNameLst>
                                          <p:attrName>style.visibility</p:attrName>
                                        </p:attrNameLst>
                                      </p:cBhvr>
                                      <p:to>
                                        <p:strVal val="visible"/>
                                      </p:to>
                                    </p:set>
                                    <p:animScale>
                                      <p:cBhvr>
                                        <p:cTn id="45" dur="1000" decel="50000" fill="hold">
                                          <p:stCondLst>
                                            <p:cond delay="0"/>
                                          </p:stCondLst>
                                        </p:cTn>
                                        <p:tgtEl>
                                          <p:spTgt spid="10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60"/>
                                        </p:tgtEl>
                                        <p:attrNameLst>
                                          <p:attrName>ppt_x</p:attrName>
                                          <p:attrName>ppt_y</p:attrName>
                                        </p:attrNameLst>
                                      </p:cBhvr>
                                    </p:animMotion>
                                    <p:animEffect transition="in" filter="fade">
                                      <p:cBhvr>
                                        <p:cTn id="47" dur="1000"/>
                                        <p:tgtEl>
                                          <p:spTgt spid="1060"/>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xit" presetSubtype="16" fill="hold" grpId="1" nodeType="clickEffect">
                                  <p:stCondLst>
                                    <p:cond delay="0"/>
                                  </p:stCondLst>
                                  <p:childTnLst>
                                    <p:animEffect transition="out" filter="diamond(in)">
                                      <p:cBhvr>
                                        <p:cTn id="51" dur="2000"/>
                                        <p:tgtEl>
                                          <p:spTgt spid="4"/>
                                        </p:tgtEl>
                                      </p:cBhvr>
                                    </p:animEffect>
                                    <p:set>
                                      <p:cBhvr>
                                        <p:cTn id="52" dur="1" fill="hold">
                                          <p:stCondLst>
                                            <p:cond delay="1999"/>
                                          </p:stCondLst>
                                        </p:cTn>
                                        <p:tgtEl>
                                          <p:spTgt spid="4"/>
                                        </p:tgtEl>
                                        <p:attrNameLst>
                                          <p:attrName>style.visibility</p:attrName>
                                        </p:attrNameLst>
                                      </p:cBhvr>
                                      <p:to>
                                        <p:strVal val="hidden"/>
                                      </p:to>
                                    </p:set>
                                  </p:childTnLst>
                                </p:cTn>
                              </p:par>
                            </p:childTnLst>
                          </p:cTn>
                        </p:par>
                        <p:par>
                          <p:cTn id="53" fill="hold">
                            <p:stCondLst>
                              <p:cond delay="2000"/>
                            </p:stCondLst>
                            <p:childTnLst>
                              <p:par>
                                <p:cTn id="54" presetID="16" presetClass="exit" presetSubtype="26" fill="hold" nodeType="afterEffect">
                                  <p:stCondLst>
                                    <p:cond delay="0"/>
                                  </p:stCondLst>
                                  <p:childTnLst>
                                    <p:animEffect transition="out" filter="barn(inHorizontal)">
                                      <p:cBhvr>
                                        <p:cTn id="55" dur="500"/>
                                        <p:tgtEl>
                                          <p:spTgt spid="1060"/>
                                        </p:tgtEl>
                                      </p:cBhvr>
                                    </p:animEffect>
                                    <p:set>
                                      <p:cBhvr>
                                        <p:cTn id="56" dur="1" fill="hold">
                                          <p:stCondLst>
                                            <p:cond delay="499"/>
                                          </p:stCondLst>
                                        </p:cTn>
                                        <p:tgtEl>
                                          <p:spTgt spid="1060"/>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9"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0" fill="hold"/>
                                        <p:tgtEl>
                                          <p:spTgt spid="6"/>
                                        </p:tgtEl>
                                        <p:attrNameLst>
                                          <p:attrName>ppt_x</p:attrName>
                                        </p:attrNameLst>
                                      </p:cBhvr>
                                      <p:tavLst>
                                        <p:tav tm="0">
                                          <p:val>
                                            <p:strVal val="#ppt_x-.2"/>
                                          </p:val>
                                        </p:tav>
                                        <p:tav tm="100000">
                                          <p:val>
                                            <p:strVal val="#ppt_x"/>
                                          </p:val>
                                        </p:tav>
                                      </p:tavLst>
                                    </p:anim>
                                    <p:anim calcmode="lin" valueType="num">
                                      <p:cBhvr>
                                        <p:cTn id="6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63" dur="1000"/>
                                        <p:tgtEl>
                                          <p:spTgt spid="6"/>
                                        </p:tgtEl>
                                      </p:cBhvr>
                                    </p:animEffect>
                                  </p:childTnLst>
                                </p:cTn>
                              </p:par>
                            </p:childTnLst>
                          </p:cTn>
                        </p:par>
                        <p:par>
                          <p:cTn id="64" fill="hold">
                            <p:stCondLst>
                              <p:cond delay="1000"/>
                            </p:stCondLst>
                            <p:childTnLst>
                              <p:par>
                                <p:cTn id="65" presetID="52" presetClass="entr" presetSubtype="0" fill="hold" nodeType="afterEffect">
                                  <p:stCondLst>
                                    <p:cond delay="0"/>
                                  </p:stCondLst>
                                  <p:childTnLst>
                                    <p:set>
                                      <p:cBhvr>
                                        <p:cTn id="66" dur="1" fill="hold">
                                          <p:stCondLst>
                                            <p:cond delay="0"/>
                                          </p:stCondLst>
                                        </p:cTn>
                                        <p:tgtEl>
                                          <p:spTgt spid="1062"/>
                                        </p:tgtEl>
                                        <p:attrNameLst>
                                          <p:attrName>style.visibility</p:attrName>
                                        </p:attrNameLst>
                                      </p:cBhvr>
                                      <p:to>
                                        <p:strVal val="visible"/>
                                      </p:to>
                                    </p:set>
                                    <p:animScale>
                                      <p:cBhvr>
                                        <p:cTn id="67" dur="1000" decel="50000" fill="hold">
                                          <p:stCondLst>
                                            <p:cond delay="0"/>
                                          </p:stCondLst>
                                        </p:cTn>
                                        <p:tgtEl>
                                          <p:spTgt spid="10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1062"/>
                                        </p:tgtEl>
                                        <p:attrNameLst>
                                          <p:attrName>ppt_x</p:attrName>
                                          <p:attrName>ppt_y</p:attrName>
                                        </p:attrNameLst>
                                      </p:cBhvr>
                                    </p:animMotion>
                                    <p:animEffect transition="in" filter="fade">
                                      <p:cBhvr>
                                        <p:cTn id="69" dur="1000"/>
                                        <p:tgtEl>
                                          <p:spTgt spid="1062"/>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xit" presetSubtype="10" fill="hold" grpId="1" nodeType="clickEffect">
                                  <p:stCondLst>
                                    <p:cond delay="0"/>
                                  </p:stCondLst>
                                  <p:childTnLst>
                                    <p:animEffect transition="out" filter="blinds(horizontal)">
                                      <p:cBhvr>
                                        <p:cTn id="73" dur="500"/>
                                        <p:tgtEl>
                                          <p:spTgt spid="6"/>
                                        </p:tgtEl>
                                      </p:cBhvr>
                                    </p:animEffect>
                                    <p:set>
                                      <p:cBhvr>
                                        <p:cTn id="74" dur="1" fill="hold">
                                          <p:stCondLst>
                                            <p:cond delay="499"/>
                                          </p:stCondLst>
                                        </p:cTn>
                                        <p:tgtEl>
                                          <p:spTgt spid="6"/>
                                        </p:tgtEl>
                                        <p:attrNameLst>
                                          <p:attrName>style.visibility</p:attrName>
                                        </p:attrNameLst>
                                      </p:cBhvr>
                                      <p:to>
                                        <p:strVal val="hidden"/>
                                      </p:to>
                                    </p:set>
                                  </p:childTnLst>
                                </p:cTn>
                              </p:par>
                            </p:childTnLst>
                          </p:cTn>
                        </p:par>
                        <p:par>
                          <p:cTn id="75" fill="hold">
                            <p:stCondLst>
                              <p:cond delay="500"/>
                            </p:stCondLst>
                            <p:childTnLst>
                              <p:par>
                                <p:cTn id="76" presetID="2" presetClass="exit" presetSubtype="4" fill="hold" nodeType="afterEffect">
                                  <p:stCondLst>
                                    <p:cond delay="0"/>
                                  </p:stCondLst>
                                  <p:childTnLst>
                                    <p:anim calcmode="lin" valueType="num">
                                      <p:cBhvr additive="base">
                                        <p:cTn id="77" dur="500"/>
                                        <p:tgtEl>
                                          <p:spTgt spid="1062"/>
                                        </p:tgtEl>
                                        <p:attrNameLst>
                                          <p:attrName>ppt_x</p:attrName>
                                        </p:attrNameLst>
                                      </p:cBhvr>
                                      <p:tavLst>
                                        <p:tav tm="0">
                                          <p:val>
                                            <p:strVal val="ppt_x"/>
                                          </p:val>
                                        </p:tav>
                                        <p:tav tm="100000">
                                          <p:val>
                                            <p:strVal val="ppt_x"/>
                                          </p:val>
                                        </p:tav>
                                      </p:tavLst>
                                    </p:anim>
                                    <p:anim calcmode="lin" valueType="num">
                                      <p:cBhvr additive="base">
                                        <p:cTn id="78" dur="500"/>
                                        <p:tgtEl>
                                          <p:spTgt spid="1062"/>
                                        </p:tgtEl>
                                        <p:attrNameLst>
                                          <p:attrName>ppt_y</p:attrName>
                                        </p:attrNameLst>
                                      </p:cBhvr>
                                      <p:tavLst>
                                        <p:tav tm="0">
                                          <p:val>
                                            <p:strVal val="ppt_y"/>
                                          </p:val>
                                        </p:tav>
                                        <p:tav tm="100000">
                                          <p:val>
                                            <p:strVal val="1+ppt_h/2"/>
                                          </p:val>
                                        </p:tav>
                                      </p:tavLst>
                                    </p:anim>
                                    <p:set>
                                      <p:cBhvr>
                                        <p:cTn id="79" dur="1" fill="hold">
                                          <p:stCondLst>
                                            <p:cond delay="499"/>
                                          </p:stCondLst>
                                        </p:cTn>
                                        <p:tgtEl>
                                          <p:spTgt spid="106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5" presetClass="entr" presetSubtype="0" fill="hold" grpId="0" nodeType="clickEffect">
                                  <p:stCondLst>
                                    <p:cond delay="0"/>
                                  </p:stCondLst>
                                  <p:iterate type="lt">
                                    <p:tmPct val="10000"/>
                                  </p:iterate>
                                  <p:childTnLst>
                                    <p:set>
                                      <p:cBhvr>
                                        <p:cTn id="83" dur="1" fill="hold">
                                          <p:stCondLst>
                                            <p:cond delay="0"/>
                                          </p:stCondLst>
                                        </p:cTn>
                                        <p:tgtEl>
                                          <p:spTgt spid="7"/>
                                        </p:tgtEl>
                                        <p:attrNameLst>
                                          <p:attrName>style.visibility</p:attrName>
                                        </p:attrNameLst>
                                      </p:cBhvr>
                                      <p:to>
                                        <p:strVal val="visible"/>
                                      </p:to>
                                    </p:set>
                                    <p:animEffect transition="in" filter="fade">
                                      <p:cBhvr>
                                        <p:cTn id="84" dur="500"/>
                                        <p:tgtEl>
                                          <p:spTgt spid="7"/>
                                        </p:tgtEl>
                                      </p:cBhvr>
                                    </p:animEffect>
                                    <p:anim calcmode="lin" valueType="num">
                                      <p:cBhvr>
                                        <p:cTn id="85" dur="500" fill="hold"/>
                                        <p:tgtEl>
                                          <p:spTgt spid="7"/>
                                        </p:tgtEl>
                                        <p:attrNameLst>
                                          <p:attrName>ppt_w</p:attrName>
                                        </p:attrNameLst>
                                      </p:cBhvr>
                                      <p:tavLst>
                                        <p:tav tm="0" fmla="#ppt_w*sin(2.5*pi*$)">
                                          <p:val>
                                            <p:fltVal val="0"/>
                                          </p:val>
                                        </p:tav>
                                        <p:tav tm="100000">
                                          <p:val>
                                            <p:fltVal val="1"/>
                                          </p:val>
                                        </p:tav>
                                      </p:tavLst>
                                    </p:anim>
                                    <p:anim calcmode="lin" valueType="num">
                                      <p:cBhvr>
                                        <p:cTn id="86" dur="500" fill="hold"/>
                                        <p:tgtEl>
                                          <p:spTgt spid="7"/>
                                        </p:tgtEl>
                                        <p:attrNameLst>
                                          <p:attrName>ppt_h</p:attrName>
                                        </p:attrNameLst>
                                      </p:cBhvr>
                                      <p:tavLst>
                                        <p:tav tm="0">
                                          <p:val>
                                            <p:strVal val="#ppt_h"/>
                                          </p:val>
                                        </p:tav>
                                        <p:tav tm="100000">
                                          <p:val>
                                            <p:strVal val="#ppt_h"/>
                                          </p:val>
                                        </p:tav>
                                      </p:tavLst>
                                    </p:anim>
                                  </p:childTnLst>
                                </p:cTn>
                              </p:par>
                            </p:childTnLst>
                          </p:cTn>
                        </p:par>
                        <p:par>
                          <p:cTn id="87" fill="hold">
                            <p:stCondLst>
                              <p:cond delay="2500"/>
                            </p:stCondLst>
                            <p:childTnLst>
                              <p:par>
                                <p:cTn id="88" presetID="29" presetClass="entr" presetSubtype="0" fill="hold" nodeType="afterEffect">
                                  <p:stCondLst>
                                    <p:cond delay="0"/>
                                  </p:stCondLst>
                                  <p:childTnLst>
                                    <p:set>
                                      <p:cBhvr>
                                        <p:cTn id="89" dur="1" fill="hold">
                                          <p:stCondLst>
                                            <p:cond delay="0"/>
                                          </p:stCondLst>
                                        </p:cTn>
                                        <p:tgtEl>
                                          <p:spTgt spid="1064"/>
                                        </p:tgtEl>
                                        <p:attrNameLst>
                                          <p:attrName>style.visibility</p:attrName>
                                        </p:attrNameLst>
                                      </p:cBhvr>
                                      <p:to>
                                        <p:strVal val="visible"/>
                                      </p:to>
                                    </p:set>
                                    <p:anim calcmode="lin" valueType="num">
                                      <p:cBhvr>
                                        <p:cTn id="90" dur="1000" fill="hold"/>
                                        <p:tgtEl>
                                          <p:spTgt spid="1064"/>
                                        </p:tgtEl>
                                        <p:attrNameLst>
                                          <p:attrName>ppt_x</p:attrName>
                                        </p:attrNameLst>
                                      </p:cBhvr>
                                      <p:tavLst>
                                        <p:tav tm="0">
                                          <p:val>
                                            <p:strVal val="#ppt_x-.2"/>
                                          </p:val>
                                        </p:tav>
                                        <p:tav tm="100000">
                                          <p:val>
                                            <p:strVal val="#ppt_x"/>
                                          </p:val>
                                        </p:tav>
                                      </p:tavLst>
                                    </p:anim>
                                    <p:anim calcmode="lin" valueType="num">
                                      <p:cBhvr>
                                        <p:cTn id="91" dur="1000" fill="hold"/>
                                        <p:tgtEl>
                                          <p:spTgt spid="1064"/>
                                        </p:tgtEl>
                                        <p:attrNameLst>
                                          <p:attrName>ppt_y</p:attrName>
                                        </p:attrNameLst>
                                      </p:cBhvr>
                                      <p:tavLst>
                                        <p:tav tm="0">
                                          <p:val>
                                            <p:strVal val="#ppt_y"/>
                                          </p:val>
                                        </p:tav>
                                        <p:tav tm="100000">
                                          <p:val>
                                            <p:strVal val="#ppt_y"/>
                                          </p:val>
                                        </p:tav>
                                      </p:tavLst>
                                    </p:anim>
                                    <p:animEffect transition="in" filter="wipe(right)" prLst="gradientSize: 0.1">
                                      <p:cBhvr>
                                        <p:cTn id="92" dur="1000"/>
                                        <p:tgtEl>
                                          <p:spTgt spid="1064"/>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xit" presetSubtype="26" fill="hold" grpId="1" nodeType="clickEffect">
                                  <p:stCondLst>
                                    <p:cond delay="0"/>
                                  </p:stCondLst>
                                  <p:iterate type="lt">
                                    <p:tmPct val="0"/>
                                  </p:iterate>
                                  <p:childTnLst>
                                    <p:animEffect transition="out" filter="barn(inHorizontal)">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childTnLst>
                          </p:cTn>
                        </p:par>
                        <p:par>
                          <p:cTn id="98" fill="hold">
                            <p:stCondLst>
                              <p:cond delay="500"/>
                            </p:stCondLst>
                            <p:childTnLst>
                              <p:par>
                                <p:cTn id="99" presetID="8" presetClass="exit" presetSubtype="16" fill="hold" nodeType="afterEffect">
                                  <p:stCondLst>
                                    <p:cond delay="0"/>
                                  </p:stCondLst>
                                  <p:childTnLst>
                                    <p:animEffect transition="out" filter="diamond(in)">
                                      <p:cBhvr>
                                        <p:cTn id="100" dur="2000"/>
                                        <p:tgtEl>
                                          <p:spTgt spid="1064"/>
                                        </p:tgtEl>
                                      </p:cBhvr>
                                    </p:animEffect>
                                    <p:set>
                                      <p:cBhvr>
                                        <p:cTn id="101" dur="1" fill="hold">
                                          <p:stCondLst>
                                            <p:cond delay="1999"/>
                                          </p:stCondLst>
                                        </p:cTn>
                                        <p:tgtEl>
                                          <p:spTgt spid="1064"/>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25" presetClass="entr" presetSubtype="0" fill="hold" grpId="0" nodeType="clickEffect">
                                  <p:stCondLst>
                                    <p:cond delay="0"/>
                                  </p:stCondLst>
                                  <p:childTnLst>
                                    <p:set>
                                      <p:cBhvr>
                                        <p:cTn id="105" dur="1" fill="hold">
                                          <p:stCondLst>
                                            <p:cond delay="0"/>
                                          </p:stCondLst>
                                        </p:cTn>
                                        <p:tgtEl>
                                          <p:spTgt spid="9"/>
                                        </p:tgtEl>
                                        <p:attrNameLst>
                                          <p:attrName>style.visibility</p:attrName>
                                        </p:attrNameLst>
                                      </p:cBhvr>
                                      <p:to>
                                        <p:strVal val="visible"/>
                                      </p:to>
                                    </p:set>
                                    <p:anim calcmode="lin" valueType="num">
                                      <p:cBhvr>
                                        <p:cTn id="106"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09" dur="1000" fill="hold"/>
                                        <p:tgtEl>
                                          <p:spTgt spid="9"/>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9"/>
                                        </p:tgtEl>
                                      </p:cBhvr>
                                    </p:animEffect>
                                  </p:childTnLst>
                                </p:cTn>
                              </p:par>
                            </p:childTnLst>
                          </p:cTn>
                        </p:par>
                        <p:par>
                          <p:cTn id="114" fill="hold">
                            <p:stCondLst>
                              <p:cond delay="1000"/>
                            </p:stCondLst>
                            <p:childTnLst>
                              <p:par>
                                <p:cTn id="115" presetID="35" presetClass="entr" presetSubtype="0" fill="hold" nodeType="afterEffect">
                                  <p:stCondLst>
                                    <p:cond delay="0"/>
                                  </p:stCondLst>
                                  <p:childTnLst>
                                    <p:set>
                                      <p:cBhvr>
                                        <p:cTn id="116" dur="1" fill="hold">
                                          <p:stCondLst>
                                            <p:cond delay="0"/>
                                          </p:stCondLst>
                                        </p:cTn>
                                        <p:tgtEl>
                                          <p:spTgt spid="1066"/>
                                        </p:tgtEl>
                                        <p:attrNameLst>
                                          <p:attrName>style.visibility</p:attrName>
                                        </p:attrNameLst>
                                      </p:cBhvr>
                                      <p:to>
                                        <p:strVal val="visible"/>
                                      </p:to>
                                    </p:set>
                                    <p:animEffect transition="in" filter="fade">
                                      <p:cBhvr>
                                        <p:cTn id="117" dur="2000"/>
                                        <p:tgtEl>
                                          <p:spTgt spid="1066"/>
                                        </p:tgtEl>
                                      </p:cBhvr>
                                    </p:animEffect>
                                    <p:anim calcmode="lin" valueType="num">
                                      <p:cBhvr>
                                        <p:cTn id="118" dur="2000" fill="hold"/>
                                        <p:tgtEl>
                                          <p:spTgt spid="1066"/>
                                        </p:tgtEl>
                                        <p:attrNameLst>
                                          <p:attrName>style.rotation</p:attrName>
                                        </p:attrNameLst>
                                      </p:cBhvr>
                                      <p:tavLst>
                                        <p:tav tm="0">
                                          <p:val>
                                            <p:fltVal val="720"/>
                                          </p:val>
                                        </p:tav>
                                        <p:tav tm="100000">
                                          <p:val>
                                            <p:fltVal val="0"/>
                                          </p:val>
                                        </p:tav>
                                      </p:tavLst>
                                    </p:anim>
                                    <p:anim calcmode="lin" valueType="num">
                                      <p:cBhvr>
                                        <p:cTn id="119" dur="2000" fill="hold"/>
                                        <p:tgtEl>
                                          <p:spTgt spid="1066"/>
                                        </p:tgtEl>
                                        <p:attrNameLst>
                                          <p:attrName>ppt_h</p:attrName>
                                        </p:attrNameLst>
                                      </p:cBhvr>
                                      <p:tavLst>
                                        <p:tav tm="0">
                                          <p:val>
                                            <p:fltVal val="0"/>
                                          </p:val>
                                        </p:tav>
                                        <p:tav tm="100000">
                                          <p:val>
                                            <p:strVal val="#ppt_h"/>
                                          </p:val>
                                        </p:tav>
                                      </p:tavLst>
                                    </p:anim>
                                    <p:anim calcmode="lin" valueType="num">
                                      <p:cBhvr>
                                        <p:cTn id="120" dur="2000" fill="hold"/>
                                        <p:tgtEl>
                                          <p:spTgt spid="1066"/>
                                        </p:tgtEl>
                                        <p:attrNameLst>
                                          <p:attrName>ppt_w</p:attrName>
                                        </p:attrNameLst>
                                      </p:cBhvr>
                                      <p:tavLst>
                                        <p:tav tm="0">
                                          <p:val>
                                            <p:fltVal val="0"/>
                                          </p:val>
                                        </p:tav>
                                        <p:tav tm="100000">
                                          <p:val>
                                            <p:strVal val="#ppt_w"/>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xit" presetSubtype="4" fill="hold" grpId="1" nodeType="clickEffect">
                                  <p:stCondLst>
                                    <p:cond delay="0"/>
                                  </p:stCondLst>
                                  <p:childTnLst>
                                    <p:anim calcmode="lin" valueType="num">
                                      <p:cBhvr additive="base">
                                        <p:cTn id="124" dur="500"/>
                                        <p:tgtEl>
                                          <p:spTgt spid="9"/>
                                        </p:tgtEl>
                                        <p:attrNameLst>
                                          <p:attrName>ppt_x</p:attrName>
                                        </p:attrNameLst>
                                      </p:cBhvr>
                                      <p:tavLst>
                                        <p:tav tm="0">
                                          <p:val>
                                            <p:strVal val="ppt_x"/>
                                          </p:val>
                                        </p:tav>
                                        <p:tav tm="100000">
                                          <p:val>
                                            <p:strVal val="ppt_x"/>
                                          </p:val>
                                        </p:tav>
                                      </p:tavLst>
                                    </p:anim>
                                    <p:anim calcmode="lin" valueType="num">
                                      <p:cBhvr additive="base">
                                        <p:cTn id="125" dur="500"/>
                                        <p:tgtEl>
                                          <p:spTgt spid="9"/>
                                        </p:tgtEl>
                                        <p:attrNameLst>
                                          <p:attrName>ppt_y</p:attrName>
                                        </p:attrNameLst>
                                      </p:cBhvr>
                                      <p:tavLst>
                                        <p:tav tm="0">
                                          <p:val>
                                            <p:strVal val="ppt_y"/>
                                          </p:val>
                                        </p:tav>
                                        <p:tav tm="100000">
                                          <p:val>
                                            <p:strVal val="1+ppt_h/2"/>
                                          </p:val>
                                        </p:tav>
                                      </p:tavLst>
                                    </p:anim>
                                    <p:set>
                                      <p:cBhvr>
                                        <p:cTn id="126" dur="1" fill="hold">
                                          <p:stCondLst>
                                            <p:cond delay="499"/>
                                          </p:stCondLst>
                                        </p:cTn>
                                        <p:tgtEl>
                                          <p:spTgt spid="9"/>
                                        </p:tgtEl>
                                        <p:attrNameLst>
                                          <p:attrName>style.visibility</p:attrName>
                                        </p:attrNameLst>
                                      </p:cBhvr>
                                      <p:to>
                                        <p:strVal val="hidden"/>
                                      </p:to>
                                    </p:set>
                                  </p:childTnLst>
                                </p:cTn>
                              </p:par>
                            </p:childTnLst>
                          </p:cTn>
                        </p:par>
                        <p:par>
                          <p:cTn id="127" fill="hold">
                            <p:stCondLst>
                              <p:cond delay="500"/>
                            </p:stCondLst>
                            <p:childTnLst>
                              <p:par>
                                <p:cTn id="128" presetID="3" presetClass="exit" presetSubtype="10" fill="hold" nodeType="afterEffect">
                                  <p:stCondLst>
                                    <p:cond delay="0"/>
                                  </p:stCondLst>
                                  <p:childTnLst>
                                    <p:animEffect transition="out" filter="blinds(horizontal)">
                                      <p:cBhvr>
                                        <p:cTn id="129" dur="500"/>
                                        <p:tgtEl>
                                          <p:spTgt spid="1066"/>
                                        </p:tgtEl>
                                      </p:cBhvr>
                                    </p:animEffect>
                                    <p:set>
                                      <p:cBhvr>
                                        <p:cTn id="130" dur="1" fill="hold">
                                          <p:stCondLst>
                                            <p:cond delay="499"/>
                                          </p:stCondLst>
                                        </p:cTn>
                                        <p:tgtEl>
                                          <p:spTgt spid="1066"/>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27" presetClass="entr" presetSubtype="0" fill="hold" grpId="0" nodeType="clickEffect">
                                  <p:stCondLst>
                                    <p:cond delay="0"/>
                                  </p:stCondLst>
                                  <p:iterate type="lt">
                                    <p:tmPct val="50000"/>
                                  </p:iterate>
                                  <p:childTnLst>
                                    <p:set>
                                      <p:cBhvr>
                                        <p:cTn id="134" dur="1" fill="hold">
                                          <p:stCondLst>
                                            <p:cond delay="0"/>
                                          </p:stCondLst>
                                        </p:cTn>
                                        <p:tgtEl>
                                          <p:spTgt spid="10"/>
                                        </p:tgtEl>
                                        <p:attrNameLst>
                                          <p:attrName>style.visibility</p:attrName>
                                        </p:attrNameLst>
                                      </p:cBhvr>
                                      <p:to>
                                        <p:strVal val="visible"/>
                                      </p:to>
                                    </p:set>
                                    <p:anim calcmode="discrete" valueType="clr">
                                      <p:cBhvr override="childStyle">
                                        <p:cTn id="13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36" dur="80"/>
                                        <p:tgtEl>
                                          <p:spTgt spid="10"/>
                                        </p:tgtEl>
                                        <p:attrNameLst>
                                          <p:attrName>fillcolor</p:attrName>
                                        </p:attrNameLst>
                                      </p:cBhvr>
                                      <p:tavLst>
                                        <p:tav tm="0">
                                          <p:val>
                                            <p:clrVal>
                                              <a:schemeClr val="accent2"/>
                                            </p:clrVal>
                                          </p:val>
                                        </p:tav>
                                        <p:tav tm="50000">
                                          <p:val>
                                            <p:clrVal>
                                              <a:schemeClr val="hlink"/>
                                            </p:clrVal>
                                          </p:val>
                                        </p:tav>
                                      </p:tavLst>
                                    </p:anim>
                                    <p:set>
                                      <p:cBhvr>
                                        <p:cTn id="137" dur="80"/>
                                        <p:tgtEl>
                                          <p:spTgt spid="10"/>
                                        </p:tgtEl>
                                        <p:attrNameLst>
                                          <p:attrName>fill.type</p:attrName>
                                        </p:attrNameLst>
                                      </p:cBhvr>
                                      <p:to>
                                        <p:strVal val="solid"/>
                                      </p:to>
                                    </p:set>
                                  </p:childTnLst>
                                </p:cTn>
                              </p:par>
                            </p:childTnLst>
                          </p:cTn>
                        </p:par>
                        <p:par>
                          <p:cTn id="138" fill="hold">
                            <p:stCondLst>
                              <p:cond delay="760"/>
                            </p:stCondLst>
                            <p:childTnLst>
                              <p:par>
                                <p:cTn id="139" presetID="5" presetClass="entr" presetSubtype="10" fill="hold" nodeType="afterEffect">
                                  <p:stCondLst>
                                    <p:cond delay="0"/>
                                  </p:stCondLst>
                                  <p:childTnLst>
                                    <p:set>
                                      <p:cBhvr>
                                        <p:cTn id="140" dur="1" fill="hold">
                                          <p:stCondLst>
                                            <p:cond delay="0"/>
                                          </p:stCondLst>
                                        </p:cTn>
                                        <p:tgtEl>
                                          <p:spTgt spid="1068"/>
                                        </p:tgtEl>
                                        <p:attrNameLst>
                                          <p:attrName>style.visibility</p:attrName>
                                        </p:attrNameLst>
                                      </p:cBhvr>
                                      <p:to>
                                        <p:strVal val="visible"/>
                                      </p:to>
                                    </p:set>
                                    <p:animEffect transition="in" filter="checkerboard(across)">
                                      <p:cBhvr>
                                        <p:cTn id="141" dur="500"/>
                                        <p:tgtEl>
                                          <p:spTgt spid="1068"/>
                                        </p:tgtEl>
                                      </p:cBhvr>
                                    </p:animEffect>
                                  </p:childTnLst>
                                </p:cTn>
                              </p:par>
                            </p:childTnLst>
                          </p:cTn>
                        </p:par>
                      </p:childTnLst>
                    </p:cTn>
                  </p:par>
                  <p:par>
                    <p:cTn id="142" fill="hold">
                      <p:stCondLst>
                        <p:cond delay="indefinite"/>
                      </p:stCondLst>
                      <p:childTnLst>
                        <p:par>
                          <p:cTn id="143" fill="hold">
                            <p:stCondLst>
                              <p:cond delay="0"/>
                            </p:stCondLst>
                            <p:childTnLst>
                              <p:par>
                                <p:cTn id="144" presetID="16" presetClass="exit" presetSubtype="26" fill="hold" grpId="1" nodeType="clickEffect">
                                  <p:stCondLst>
                                    <p:cond delay="0"/>
                                  </p:stCondLst>
                                  <p:iterate type="lt">
                                    <p:tmPct val="0"/>
                                  </p:iterate>
                                  <p:childTnLst>
                                    <p:animEffect transition="out" filter="barn(inHorizontal)">
                                      <p:cBhvr>
                                        <p:cTn id="145" dur="500"/>
                                        <p:tgtEl>
                                          <p:spTgt spid="10"/>
                                        </p:tgtEl>
                                      </p:cBhvr>
                                    </p:animEffect>
                                    <p:set>
                                      <p:cBhvr>
                                        <p:cTn id="146" dur="1" fill="hold">
                                          <p:stCondLst>
                                            <p:cond delay="499"/>
                                          </p:stCondLst>
                                        </p:cTn>
                                        <p:tgtEl>
                                          <p:spTgt spid="10"/>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3" presetClass="exit" presetSubtype="10" fill="hold" nodeType="clickEffect">
                                  <p:stCondLst>
                                    <p:cond delay="0"/>
                                  </p:stCondLst>
                                  <p:childTnLst>
                                    <p:animEffect transition="out" filter="blinds(horizontal)">
                                      <p:cBhvr>
                                        <p:cTn id="150" dur="500"/>
                                        <p:tgtEl>
                                          <p:spTgt spid="1068"/>
                                        </p:tgtEl>
                                      </p:cBhvr>
                                    </p:animEffect>
                                    <p:set>
                                      <p:cBhvr>
                                        <p:cTn id="151" dur="1" fill="hold">
                                          <p:stCondLst>
                                            <p:cond delay="499"/>
                                          </p:stCondLst>
                                        </p:cTn>
                                        <p:tgtEl>
                                          <p:spTgt spid="10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P spid="4" grpId="1"/>
      <p:bldP spid="6" grpId="0"/>
      <p:bldP spid="6" grpId="1"/>
      <p:bldP spid="7" grpId="0"/>
      <p:bldP spid="7" grpId="1"/>
      <p:bldP spid="9" grpId="0"/>
      <p:bldP spid="9" grpId="1"/>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DDEBCF">
                <a:alpha val="56000"/>
              </a:srgbClr>
            </a:gs>
            <a:gs pos="50000">
              <a:srgbClr val="9CB86E"/>
            </a:gs>
            <a:gs pos="100000">
              <a:srgbClr val="156B13"/>
            </a:gs>
          </a:gsLst>
          <a:lin ang="13800000" scaled="0"/>
          <a:tileRect/>
        </a:gradFill>
        <a:effectLst/>
      </p:bgPr>
    </p:bg>
    <p:spTree>
      <p:nvGrpSpPr>
        <p:cNvPr id="1" name=""/>
        <p:cNvGrpSpPr/>
        <p:nvPr/>
      </p:nvGrpSpPr>
      <p:grpSpPr>
        <a:xfrm>
          <a:off x="0" y="0"/>
          <a:ext cx="0" cy="0"/>
          <a:chOff x="0" y="0"/>
          <a:chExt cx="0" cy="0"/>
        </a:xfrm>
      </p:grpSpPr>
      <p:sp>
        <p:nvSpPr>
          <p:cNvPr id="2" name="Rettangolo 1"/>
          <p:cNvSpPr/>
          <p:nvPr/>
        </p:nvSpPr>
        <p:spPr>
          <a:xfrm>
            <a:off x="113683" y="116632"/>
            <a:ext cx="3751348" cy="923330"/>
          </a:xfrm>
          <a:prstGeom prst="rect">
            <a:avLst/>
          </a:prstGeom>
          <a:noFill/>
        </p:spPr>
        <p:txBody>
          <a:bodyPr wrap="none" lIns="91440" tIns="45720" rIns="91440" bIns="45720">
            <a:spAutoFit/>
          </a:bodyPr>
          <a:lstStyle/>
          <a:p>
            <a:pPr algn="ctr"/>
            <a:r>
              <a:rPr lang="it-IT"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L’uso dei gas</a:t>
            </a:r>
            <a:endParaRPr lang="it-IT"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CasellaDiTesto 3"/>
          <p:cNvSpPr txBox="1"/>
          <p:nvPr/>
        </p:nvSpPr>
        <p:spPr>
          <a:xfrm>
            <a:off x="323528" y="980728"/>
            <a:ext cx="7848872" cy="2585323"/>
          </a:xfrm>
          <a:prstGeom prst="rect">
            <a:avLst/>
          </a:prstGeom>
          <a:noFill/>
        </p:spPr>
        <p:txBody>
          <a:bodyPr wrap="square" rtlCol="0">
            <a:spAutoFit/>
          </a:bodyPr>
          <a:lstStyle/>
          <a:p>
            <a:r>
              <a:rPr lang="it-IT" dirty="0" smtClean="0"/>
              <a:t>I gas furono l’arma più letale durante la prima  guerra mondiale, perciò nella Società delle Nazioni ne fu vietato l’uso in qualsiasi situazione. Gli italiani li usarono nella guerra d’ Etiopia, programmandone l’uso già prima. I gas vennero usati soprattutto dal generale Badoglio., in molte battaglie. Gli italiani usavano soprattutto  </a:t>
            </a:r>
            <a:r>
              <a:rPr lang="it-IT" dirty="0" smtClean="0"/>
              <a:t> fosgene, </a:t>
            </a:r>
            <a:r>
              <a:rPr lang="it-IT" dirty="0" smtClean="0"/>
              <a:t>cloropicrina</a:t>
            </a:r>
            <a:r>
              <a:rPr lang="it-IT" dirty="0" smtClean="0"/>
              <a:t>, iprite, </a:t>
            </a:r>
            <a:r>
              <a:rPr lang="it-IT" dirty="0" smtClean="0"/>
              <a:t>arsina e</a:t>
            </a:r>
            <a:r>
              <a:rPr lang="it-IT" dirty="0" smtClean="0"/>
              <a:t> </a:t>
            </a:r>
            <a:r>
              <a:rPr lang="it-IT" dirty="0" smtClean="0"/>
              <a:t>lewisite.</a:t>
            </a:r>
          </a:p>
          <a:p>
            <a:r>
              <a:rPr lang="it-IT" dirty="0" smtClean="0"/>
              <a:t>Grazie allo storico  </a:t>
            </a:r>
            <a:r>
              <a:rPr lang="it-IT" dirty="0" smtClean="0"/>
              <a:t>Giorgio </a:t>
            </a:r>
            <a:r>
              <a:rPr lang="it-IT" dirty="0" smtClean="0"/>
              <a:t>Rochat</a:t>
            </a:r>
            <a:r>
              <a:rPr lang="it-IT" dirty="0" smtClean="0"/>
              <a:t> </a:t>
            </a:r>
            <a:r>
              <a:rPr lang="it-IT" dirty="0" smtClean="0"/>
              <a:t>sappiamo che </a:t>
            </a:r>
            <a:r>
              <a:rPr lang="it-IT" dirty="0" smtClean="0"/>
              <a:t> l'esercito inviò in Eritrea 270 tonnellate di aggressivi chimici per </a:t>
            </a:r>
            <a:r>
              <a:rPr lang="it-IT" dirty="0" smtClean="0"/>
              <a:t>fanteria; </a:t>
            </a:r>
            <a:r>
              <a:rPr lang="it-IT" dirty="0" smtClean="0"/>
              <a:t>furono inoltre inviati 60.000 </a:t>
            </a:r>
            <a:r>
              <a:rPr lang="it-IT" dirty="0" smtClean="0"/>
              <a:t>proiettili </a:t>
            </a:r>
            <a:r>
              <a:rPr lang="it-IT" dirty="0" smtClean="0"/>
              <a:t>di artiglieria caricati ad arsina per i cannoni campali, circa 1.300 di questi </a:t>
            </a:r>
            <a:r>
              <a:rPr lang="it-IT" dirty="0" smtClean="0"/>
              <a:t>proiettili </a:t>
            </a:r>
            <a:r>
              <a:rPr lang="it-IT" dirty="0" smtClean="0"/>
              <a:t>sarebbero stati impiegati sull'</a:t>
            </a:r>
            <a:r>
              <a:rPr lang="it-IT" dirty="0" err="1" smtClean="0"/>
              <a:t>Amba</a:t>
            </a:r>
            <a:r>
              <a:rPr lang="it-IT" dirty="0" smtClean="0"/>
              <a:t> Aradam</a:t>
            </a:r>
            <a:endParaRPr lang="it-IT" dirty="0" smtClean="0"/>
          </a:p>
        </p:txBody>
      </p:sp>
      <p:pic>
        <p:nvPicPr>
          <p:cNvPr id="17410" name="Picture 2" descr="http://www.assemblea.emr.it/cittadinanza/attivita-e-servizi/formazione-pdc/viaggio-visivo/lideologia-nazista-e-il-razzismo-fascista/il-razzismo-fascista/limpiego-dei-gas-in-etiopia/approfondimenti/foto94bis.jpg/image_mini"/>
          <p:cNvPicPr>
            <a:picLocks noChangeAspect="1" noChangeArrowheads="1"/>
          </p:cNvPicPr>
          <p:nvPr/>
        </p:nvPicPr>
        <p:blipFill>
          <a:blip r:embed="rId2" cstate="print"/>
          <a:srcRect/>
          <a:stretch>
            <a:fillRect/>
          </a:stretch>
        </p:blipFill>
        <p:spPr bwMode="auto">
          <a:xfrm>
            <a:off x="0" y="3723752"/>
            <a:ext cx="3275856" cy="2325858"/>
          </a:xfrm>
          <a:prstGeom prst="rect">
            <a:avLst/>
          </a:prstGeom>
          <a:noFill/>
        </p:spPr>
      </p:pic>
      <p:pic>
        <p:nvPicPr>
          <p:cNvPr id="17412" name="Picture 4" descr="http://www.centoannidiguerre.org/wordpress/wp-content/uploads/2015/04/2.jpg"/>
          <p:cNvPicPr>
            <a:picLocks noChangeAspect="1" noChangeArrowheads="1"/>
          </p:cNvPicPr>
          <p:nvPr/>
        </p:nvPicPr>
        <p:blipFill>
          <a:blip r:embed="rId3" cstate="print"/>
          <a:srcRect/>
          <a:stretch>
            <a:fillRect/>
          </a:stretch>
        </p:blipFill>
        <p:spPr bwMode="auto">
          <a:xfrm>
            <a:off x="2951312" y="3212976"/>
            <a:ext cx="6192688" cy="32601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style.rotation</p:attrName>
                                        </p:attrNameLst>
                                      </p:cBhvr>
                                      <p:tavLst>
                                        <p:tav tm="0">
                                          <p:val>
                                            <p:fltVal val="720"/>
                                          </p:val>
                                        </p:tav>
                                        <p:tav tm="100000">
                                          <p:val>
                                            <p:fltVal val="0"/>
                                          </p:val>
                                        </p:tav>
                                      </p:tavLst>
                                    </p:anim>
                                    <p:anim calcmode="lin" valueType="num">
                                      <p:cBhvr>
                                        <p:cTn id="21" dur="2000" fill="hold"/>
                                        <p:tgtEl>
                                          <p:spTgt spid="4"/>
                                        </p:tgtEl>
                                        <p:attrNameLst>
                                          <p:attrName>ppt_h</p:attrName>
                                        </p:attrNameLst>
                                      </p:cBhvr>
                                      <p:tavLst>
                                        <p:tav tm="0">
                                          <p:val>
                                            <p:fltVal val="0"/>
                                          </p:val>
                                        </p:tav>
                                        <p:tav tm="100000">
                                          <p:val>
                                            <p:strVal val="#ppt_h"/>
                                          </p:val>
                                        </p:tav>
                                      </p:tavLst>
                                    </p:anim>
                                    <p:anim calcmode="lin" valueType="num">
                                      <p:cBhvr>
                                        <p:cTn id="22"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nodeType="clickEffect">
                                  <p:stCondLst>
                                    <p:cond delay="0"/>
                                  </p:stCondLst>
                                  <p:childTnLst>
                                    <p:set>
                                      <p:cBhvr>
                                        <p:cTn id="26" dur="1" fill="hold">
                                          <p:stCondLst>
                                            <p:cond delay="0"/>
                                          </p:stCondLst>
                                        </p:cTn>
                                        <p:tgtEl>
                                          <p:spTgt spid="17410"/>
                                        </p:tgtEl>
                                        <p:attrNameLst>
                                          <p:attrName>style.visibility</p:attrName>
                                        </p:attrNameLst>
                                      </p:cBhvr>
                                      <p:to>
                                        <p:strVal val="visible"/>
                                      </p:to>
                                    </p:set>
                                    <p:animScale>
                                      <p:cBhvr>
                                        <p:cTn id="27" dur="1000" decel="50000" fill="hold">
                                          <p:stCondLst>
                                            <p:cond delay="0"/>
                                          </p:stCondLst>
                                        </p:cTn>
                                        <p:tgtEl>
                                          <p:spTgt spid="17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410"/>
                                        </p:tgtEl>
                                        <p:attrNameLst>
                                          <p:attrName>ppt_x</p:attrName>
                                          <p:attrName>ppt_y</p:attrName>
                                        </p:attrNameLst>
                                      </p:cBhvr>
                                    </p:animMotion>
                                    <p:animEffect transition="in" filter="fade">
                                      <p:cBhvr>
                                        <p:cTn id="29" dur="1000"/>
                                        <p:tgtEl>
                                          <p:spTgt spid="17410"/>
                                        </p:tgtEl>
                                      </p:cBhvr>
                                    </p:animEffect>
                                  </p:childTnLst>
                                </p:cTn>
                              </p:par>
                              <p:par>
                                <p:cTn id="30" presetID="29" presetClass="entr" presetSubtype="0" fill="hold" nodeType="withEffect">
                                  <p:stCondLst>
                                    <p:cond delay="0"/>
                                  </p:stCondLst>
                                  <p:childTnLst>
                                    <p:set>
                                      <p:cBhvr>
                                        <p:cTn id="31" dur="1" fill="hold">
                                          <p:stCondLst>
                                            <p:cond delay="0"/>
                                          </p:stCondLst>
                                        </p:cTn>
                                        <p:tgtEl>
                                          <p:spTgt spid="17412"/>
                                        </p:tgtEl>
                                        <p:attrNameLst>
                                          <p:attrName>style.visibility</p:attrName>
                                        </p:attrNameLst>
                                      </p:cBhvr>
                                      <p:to>
                                        <p:strVal val="visible"/>
                                      </p:to>
                                    </p:set>
                                    <p:anim calcmode="lin" valueType="num">
                                      <p:cBhvr>
                                        <p:cTn id="32" dur="1000" fill="hold"/>
                                        <p:tgtEl>
                                          <p:spTgt spid="17412"/>
                                        </p:tgtEl>
                                        <p:attrNameLst>
                                          <p:attrName>ppt_x</p:attrName>
                                        </p:attrNameLst>
                                      </p:cBhvr>
                                      <p:tavLst>
                                        <p:tav tm="0">
                                          <p:val>
                                            <p:strVal val="#ppt_x-.2"/>
                                          </p:val>
                                        </p:tav>
                                        <p:tav tm="100000">
                                          <p:val>
                                            <p:strVal val="#ppt_x"/>
                                          </p:val>
                                        </p:tav>
                                      </p:tavLst>
                                    </p:anim>
                                    <p:anim calcmode="lin" valueType="num">
                                      <p:cBhvr>
                                        <p:cTn id="33" dur="1000" fill="hold"/>
                                        <p:tgtEl>
                                          <p:spTgt spid="17412"/>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226</Words>
  <Application>Microsoft Office PowerPoint</Application>
  <PresentationFormat>Presentazione su schermo (4:3)</PresentationFormat>
  <Paragraphs>25</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Diapositiva 1</vt:lpstr>
      <vt:lpstr>Diapositiva 2</vt:lpstr>
      <vt:lpstr>Diapositiva 3</vt:lpstr>
      <vt:lpstr>Diapositiva 4</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27</cp:revision>
  <dcterms:created xsi:type="dcterms:W3CDTF">2016-03-14T16:39:10Z</dcterms:created>
  <dcterms:modified xsi:type="dcterms:W3CDTF">2016-03-15T18:39:11Z</dcterms:modified>
</cp:coreProperties>
</file>