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588" autoAdjust="0"/>
    <p:restoredTop sz="94434" autoAdjust="0"/>
  </p:normalViewPr>
  <p:slideViewPr>
    <p:cSldViewPr>
      <p:cViewPr varScale="1">
        <p:scale>
          <a:sx n="74" d="100"/>
          <a:sy n="74" d="100"/>
        </p:scale>
        <p:origin x="167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501607D-E1A5-4994-9AF2-50292385D283}" type="datetimeFigureOut">
              <a:rPr lang="it-IT"/>
              <a:pPr>
                <a:defRPr/>
              </a:pPr>
              <a:t>11/01/2016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315CA71-442B-4D8C-9376-ACBE4C5E6FC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8218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smtClean="0"/>
          </a:p>
        </p:txBody>
      </p:sp>
      <p:sp>
        <p:nvSpPr>
          <p:cNvPr id="410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4A0D338-73E6-4796-8513-EA0F3AF303C6}" type="slidenum">
              <a:rPr lang="it-IT" altLang="it-IT" smtClean="0"/>
              <a:pPr/>
              <a:t>1</a:t>
            </a:fld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887312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F33231-F363-4AD2-8A07-8FCA3B0F48B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3401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E57B8E-74F8-4E4E-8245-9325CC174A5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48188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C6FD85-D8CF-47E1-A712-F2BE420F2CA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00105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6D9599-B3C0-4ED5-AACE-0BC582E8F59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8179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17FF4-D881-43D3-871C-FFB3A35B1EF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21251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5999D-5009-4BBA-BE8B-CE1AE8A1B96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73134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493C7-00C1-41C6-A7EF-8DF8B00FCC7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94686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2369EB-9268-4970-AB20-621D0824E5D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4055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7BE95-8A0C-4CA2-8E67-40CB866F23C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68624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70861-1EDD-40D2-8617-57B4D78B4A6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94993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855E31-E4E8-4F0C-8A69-9B300C0C008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70612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DCF0533-8FE5-40C9-8243-697591DA35A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3348038" y="115888"/>
            <a:ext cx="280828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400" dirty="0" smtClean="0">
                <a:solidFill>
                  <a:srgbClr val="FF3300"/>
                </a:solidFill>
              </a:rPr>
              <a:t>MAROCCO</a:t>
            </a:r>
            <a:endParaRPr lang="it-IT" altLang="it-IT" sz="1400" dirty="0">
              <a:solidFill>
                <a:srgbClr val="FF3300"/>
              </a:solidFill>
            </a:endParaRPr>
          </a:p>
        </p:txBody>
      </p:sp>
      <p:sp>
        <p:nvSpPr>
          <p:cNvPr id="3075" name="Text Box 23"/>
          <p:cNvSpPr txBox="1">
            <a:spLocks noChangeArrowheads="1"/>
          </p:cNvSpPr>
          <p:nvPr/>
        </p:nvSpPr>
        <p:spPr bwMode="auto">
          <a:xfrm>
            <a:off x="1436688" y="1003300"/>
            <a:ext cx="1439862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FF0000"/>
                </a:solidFill>
              </a:rPr>
              <a:t>geografia fisica</a:t>
            </a:r>
          </a:p>
        </p:txBody>
      </p:sp>
      <p:sp>
        <p:nvSpPr>
          <p:cNvPr id="3076" name="Text Box 28"/>
          <p:cNvSpPr txBox="1">
            <a:spLocks noChangeArrowheads="1"/>
          </p:cNvSpPr>
          <p:nvPr/>
        </p:nvSpPr>
        <p:spPr bwMode="auto">
          <a:xfrm>
            <a:off x="-23813" y="1182688"/>
            <a:ext cx="156686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OROGRAFIA</a:t>
            </a:r>
          </a:p>
        </p:txBody>
      </p:sp>
      <p:sp>
        <p:nvSpPr>
          <p:cNvPr id="3077" name="Text Box 65"/>
          <p:cNvSpPr txBox="1">
            <a:spLocks noChangeArrowheads="1"/>
          </p:cNvSpPr>
          <p:nvPr/>
        </p:nvSpPr>
        <p:spPr bwMode="auto">
          <a:xfrm>
            <a:off x="71438" y="1384300"/>
            <a:ext cx="4048125" cy="1384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Monti: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Catena del </a:t>
            </a:r>
            <a:r>
              <a:rPr lang="it-IT" altLang="it-IT" sz="1200" dirty="0" err="1" smtClean="0"/>
              <a:t>Rif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Catena dell’Atlante</a:t>
            </a: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Pianure: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Sahara Occidentale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Lungo le coste</a:t>
            </a: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endParaRPr lang="it-IT" altLang="it-IT" sz="1200" dirty="0"/>
          </a:p>
        </p:txBody>
      </p:sp>
      <p:sp>
        <p:nvSpPr>
          <p:cNvPr id="3078" name="Text Box 79"/>
          <p:cNvSpPr txBox="1">
            <a:spLocks noChangeArrowheads="1"/>
          </p:cNvSpPr>
          <p:nvPr/>
        </p:nvSpPr>
        <p:spPr bwMode="auto">
          <a:xfrm>
            <a:off x="57150" y="146050"/>
            <a:ext cx="2819400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N</a:t>
            </a:r>
            <a:r>
              <a:rPr lang="it-IT" altLang="it-IT" sz="1200" dirty="0" smtClean="0"/>
              <a:t>: Mar Mediterraneo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 smtClean="0"/>
              <a:t>S: Mauritania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O</a:t>
            </a:r>
            <a:r>
              <a:rPr lang="it-IT" altLang="it-IT" sz="1200" dirty="0" smtClean="0"/>
              <a:t>: Oceano Atlantico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E</a:t>
            </a:r>
            <a:r>
              <a:rPr lang="it-IT" altLang="it-IT" sz="1200" dirty="0" smtClean="0"/>
              <a:t>: Algeria – Mauritania </a:t>
            </a:r>
            <a:endParaRPr lang="it-IT" altLang="it-IT" sz="1200" dirty="0"/>
          </a:p>
        </p:txBody>
      </p:sp>
      <p:sp>
        <p:nvSpPr>
          <p:cNvPr id="3080" name="Text Box 28"/>
          <p:cNvSpPr txBox="1">
            <a:spLocks noChangeArrowheads="1"/>
          </p:cNvSpPr>
          <p:nvPr/>
        </p:nvSpPr>
        <p:spPr bwMode="auto">
          <a:xfrm>
            <a:off x="-1588" y="2781300"/>
            <a:ext cx="1566863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IDROGRAFIA</a:t>
            </a:r>
          </a:p>
        </p:txBody>
      </p:sp>
      <p:sp>
        <p:nvSpPr>
          <p:cNvPr id="3081" name="Text Box 28"/>
          <p:cNvSpPr txBox="1">
            <a:spLocks noChangeArrowheads="1"/>
          </p:cNvSpPr>
          <p:nvPr/>
        </p:nvSpPr>
        <p:spPr bwMode="auto">
          <a:xfrm>
            <a:off x="-23813" y="4318000"/>
            <a:ext cx="1566863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CLIMA</a:t>
            </a:r>
          </a:p>
        </p:txBody>
      </p:sp>
      <p:sp>
        <p:nvSpPr>
          <p:cNvPr id="3082" name="Text Box 65"/>
          <p:cNvSpPr txBox="1">
            <a:spLocks noChangeArrowheads="1"/>
          </p:cNvSpPr>
          <p:nvPr/>
        </p:nvSpPr>
        <p:spPr bwMode="auto">
          <a:xfrm>
            <a:off x="73025" y="2984500"/>
            <a:ext cx="4048125" cy="1384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Fiumi: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err="1" smtClean="0"/>
              <a:t>Sebou</a:t>
            </a:r>
            <a:r>
              <a:rPr lang="it-IT" altLang="it-IT" sz="1200" dirty="0" smtClean="0"/>
              <a:t>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err="1" smtClean="0"/>
              <a:t>Oum-er-Rbia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err="1" smtClean="0"/>
              <a:t>Moulouya</a:t>
            </a:r>
            <a:r>
              <a:rPr lang="it-IT" altLang="it-IT" sz="1200" dirty="0" smtClean="0"/>
              <a:t> </a:t>
            </a: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Laghi: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err="1" smtClean="0"/>
              <a:t>Sebkhel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err="1" smtClean="0"/>
              <a:t>El</a:t>
            </a:r>
            <a:r>
              <a:rPr lang="it-IT" altLang="it-IT" sz="1200" dirty="0" smtClean="0"/>
              <a:t> </a:t>
            </a:r>
            <a:r>
              <a:rPr lang="it-IT" altLang="it-IT" sz="1200" smtClean="0"/>
              <a:t>Massira</a:t>
            </a:r>
            <a:endParaRPr lang="it-IT" altLang="it-IT" sz="1200" dirty="0"/>
          </a:p>
        </p:txBody>
      </p:sp>
      <p:sp>
        <p:nvSpPr>
          <p:cNvPr id="3083" name="Text Box 65"/>
          <p:cNvSpPr txBox="1">
            <a:spLocks noChangeArrowheads="1"/>
          </p:cNvSpPr>
          <p:nvPr/>
        </p:nvSpPr>
        <p:spPr bwMode="auto">
          <a:xfrm>
            <a:off x="85725" y="4533900"/>
            <a:ext cx="4048125" cy="6463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 smtClean="0"/>
              <a:t>Mite lungo le coste, dominate dalla macchia mediterranea, arido verso l’interno e freddo con l’aumentare dell’altitudine</a:t>
            </a:r>
            <a:endParaRPr lang="it-IT" altLang="it-IT" sz="1200" dirty="0"/>
          </a:p>
        </p:txBody>
      </p:sp>
      <p:sp>
        <p:nvSpPr>
          <p:cNvPr id="3084" name="Text Box 23"/>
          <p:cNvSpPr txBox="1">
            <a:spLocks noChangeArrowheads="1"/>
          </p:cNvSpPr>
          <p:nvPr/>
        </p:nvSpPr>
        <p:spPr bwMode="auto">
          <a:xfrm>
            <a:off x="5857875" y="981075"/>
            <a:ext cx="1557338" cy="27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chemeClr val="accent2"/>
                </a:solidFill>
              </a:rPr>
              <a:t>geografia politica</a:t>
            </a:r>
          </a:p>
        </p:txBody>
      </p:sp>
      <p:sp>
        <p:nvSpPr>
          <p:cNvPr id="3085" name="Text Box 65"/>
          <p:cNvSpPr txBox="1">
            <a:spLocks noChangeArrowheads="1"/>
          </p:cNvSpPr>
          <p:nvPr/>
        </p:nvSpPr>
        <p:spPr bwMode="auto">
          <a:xfrm>
            <a:off x="5194300" y="1230313"/>
            <a:ext cx="3265488" cy="461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Capitale</a:t>
            </a:r>
            <a:r>
              <a:rPr lang="it-IT" altLang="it-IT" sz="1200" dirty="0" smtClean="0"/>
              <a:t>: Rabat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 err="1"/>
              <a:t>Orientam.politico</a:t>
            </a:r>
            <a:r>
              <a:rPr lang="it-IT" altLang="it-IT" sz="1200" dirty="0" smtClean="0"/>
              <a:t>: monarchia costituzionale</a:t>
            </a:r>
            <a:endParaRPr lang="it-IT" altLang="it-IT" sz="1200" dirty="0"/>
          </a:p>
        </p:txBody>
      </p:sp>
      <p:sp>
        <p:nvSpPr>
          <p:cNvPr id="3086" name="Text Box 23"/>
          <p:cNvSpPr txBox="1">
            <a:spLocks noChangeArrowheads="1"/>
          </p:cNvSpPr>
          <p:nvPr/>
        </p:nvSpPr>
        <p:spPr bwMode="auto">
          <a:xfrm>
            <a:off x="5873750" y="1824038"/>
            <a:ext cx="172243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00B050"/>
                </a:solidFill>
              </a:rPr>
              <a:t>geografia economica</a:t>
            </a:r>
          </a:p>
        </p:txBody>
      </p:sp>
      <p:sp>
        <p:nvSpPr>
          <p:cNvPr id="3087" name="Text Box 28"/>
          <p:cNvSpPr txBox="1">
            <a:spLocks noChangeArrowheads="1"/>
          </p:cNvSpPr>
          <p:nvPr/>
        </p:nvSpPr>
        <p:spPr bwMode="auto">
          <a:xfrm>
            <a:off x="4338638" y="2457450"/>
            <a:ext cx="1560512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1° settore</a:t>
            </a:r>
          </a:p>
        </p:txBody>
      </p:sp>
      <p:sp>
        <p:nvSpPr>
          <p:cNvPr id="3088" name="Text Box 65"/>
          <p:cNvSpPr txBox="1">
            <a:spLocks noChangeArrowheads="1"/>
          </p:cNvSpPr>
          <p:nvPr/>
        </p:nvSpPr>
        <p:spPr bwMode="auto">
          <a:xfrm>
            <a:off x="4387850" y="2682875"/>
            <a:ext cx="4430713" cy="15696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39,8% degli occupati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Agricoltura: pomodori, patate, agrumi, mele, datteri, cereali e olivi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Allevamento: ovini e caprini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Pesca 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Legni pregiati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Estrazioni minerarie: fosfati (secondo produttore mondiale), rame, ferro, argento, zinco e manganese</a:t>
            </a:r>
            <a:endParaRPr lang="it-IT" altLang="it-IT" sz="1200" dirty="0"/>
          </a:p>
        </p:txBody>
      </p:sp>
      <p:sp>
        <p:nvSpPr>
          <p:cNvPr id="3089" name="Text Box 65"/>
          <p:cNvSpPr txBox="1">
            <a:spLocks noChangeArrowheads="1"/>
          </p:cNvSpPr>
          <p:nvPr/>
        </p:nvSpPr>
        <p:spPr bwMode="auto">
          <a:xfrm>
            <a:off x="5106988" y="2076450"/>
            <a:ext cx="325120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PIL/ab</a:t>
            </a:r>
            <a:r>
              <a:rPr lang="it-IT" altLang="it-IT" sz="1200" dirty="0" smtClean="0"/>
              <a:t>.: 3083 $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Moneta</a:t>
            </a:r>
            <a:r>
              <a:rPr lang="it-IT" altLang="it-IT" sz="1200" dirty="0" smtClean="0"/>
              <a:t>: dirham</a:t>
            </a:r>
            <a:endParaRPr lang="it-IT" altLang="it-IT" sz="1200" dirty="0"/>
          </a:p>
        </p:txBody>
      </p:sp>
      <p:sp>
        <p:nvSpPr>
          <p:cNvPr id="3090" name="Text Box 28"/>
          <p:cNvSpPr txBox="1">
            <a:spLocks noChangeArrowheads="1"/>
          </p:cNvSpPr>
          <p:nvPr/>
        </p:nvSpPr>
        <p:spPr bwMode="auto">
          <a:xfrm>
            <a:off x="4387850" y="4252913"/>
            <a:ext cx="156051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2° settore</a:t>
            </a:r>
          </a:p>
        </p:txBody>
      </p:sp>
      <p:sp>
        <p:nvSpPr>
          <p:cNvPr id="3091" name="Text Box 65"/>
          <p:cNvSpPr txBox="1">
            <a:spLocks noChangeArrowheads="1"/>
          </p:cNvSpPr>
          <p:nvPr/>
        </p:nvSpPr>
        <p:spPr bwMode="auto">
          <a:xfrm>
            <a:off x="4387850" y="4473575"/>
            <a:ext cx="4430713" cy="12003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21,9% degli occupati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Industria: alimentare, tessile, chimica, metallurgica e meccanica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Artigianato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None/>
            </a:pPr>
            <a:endParaRPr lang="it-IT" altLang="it-IT" sz="1200" dirty="0" smtClean="0"/>
          </a:p>
        </p:txBody>
      </p:sp>
      <p:sp>
        <p:nvSpPr>
          <p:cNvPr id="3092" name="Text Box 28"/>
          <p:cNvSpPr txBox="1">
            <a:spLocks noChangeArrowheads="1"/>
          </p:cNvSpPr>
          <p:nvPr/>
        </p:nvSpPr>
        <p:spPr bwMode="auto">
          <a:xfrm>
            <a:off x="4387850" y="5676900"/>
            <a:ext cx="1560513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3° settore</a:t>
            </a:r>
          </a:p>
        </p:txBody>
      </p:sp>
      <p:sp>
        <p:nvSpPr>
          <p:cNvPr id="3093" name="Text Box 65"/>
          <p:cNvSpPr txBox="1">
            <a:spLocks noChangeArrowheads="1"/>
          </p:cNvSpPr>
          <p:nvPr/>
        </p:nvSpPr>
        <p:spPr bwMode="auto">
          <a:xfrm>
            <a:off x="4387850" y="5895975"/>
            <a:ext cx="4430713" cy="830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38,8% degli occupati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Turismo 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Esportazione di materie prime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None/>
            </a:pPr>
            <a:endParaRPr lang="it-IT" altLang="it-IT" sz="1200" dirty="0"/>
          </a:p>
        </p:txBody>
      </p:sp>
      <p:sp>
        <p:nvSpPr>
          <p:cNvPr id="3094" name="Text Box 23"/>
          <p:cNvSpPr txBox="1">
            <a:spLocks noChangeArrowheads="1"/>
          </p:cNvSpPr>
          <p:nvPr/>
        </p:nvSpPr>
        <p:spPr bwMode="auto">
          <a:xfrm>
            <a:off x="1085850" y="5399088"/>
            <a:ext cx="1439863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7030A0"/>
                </a:solidFill>
              </a:rPr>
              <a:t>geografia umana</a:t>
            </a:r>
          </a:p>
        </p:txBody>
      </p:sp>
      <p:sp>
        <p:nvSpPr>
          <p:cNvPr id="3095" name="Text Box 28"/>
          <p:cNvSpPr txBox="1">
            <a:spLocks noChangeArrowheads="1"/>
          </p:cNvSpPr>
          <p:nvPr/>
        </p:nvSpPr>
        <p:spPr bwMode="auto">
          <a:xfrm>
            <a:off x="0" y="-53975"/>
            <a:ext cx="827088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CONFINI</a:t>
            </a:r>
          </a:p>
        </p:txBody>
      </p:sp>
      <p:sp>
        <p:nvSpPr>
          <p:cNvPr id="2" name="Rettangolo 1"/>
          <p:cNvSpPr/>
          <p:nvPr/>
        </p:nvSpPr>
        <p:spPr bwMode="auto">
          <a:xfrm>
            <a:off x="26532" y="1026456"/>
            <a:ext cx="4165589" cy="4249555"/>
          </a:xfrm>
          <a:prstGeom prst="rect">
            <a:avLst/>
          </a:prstGeom>
          <a:noFill/>
          <a:ln w="38100">
            <a:solidFill>
              <a:srgbClr val="FF0000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endParaRPr lang="it-IT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Rettangolo 2"/>
          <p:cNvSpPr/>
          <p:nvPr/>
        </p:nvSpPr>
        <p:spPr bwMode="auto">
          <a:xfrm>
            <a:off x="4289698" y="1003299"/>
            <a:ext cx="4694840" cy="763695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/>
          </a:p>
        </p:txBody>
      </p:sp>
      <p:sp>
        <p:nvSpPr>
          <p:cNvPr id="94" name="Rettangolo 93"/>
          <p:cNvSpPr/>
          <p:nvPr/>
        </p:nvSpPr>
        <p:spPr bwMode="auto">
          <a:xfrm>
            <a:off x="4305000" y="1823941"/>
            <a:ext cx="4679538" cy="4971846"/>
          </a:xfrm>
          <a:prstGeom prst="rect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>
              <a:solidFill>
                <a:srgbClr val="00B050"/>
              </a:solidFill>
            </a:endParaRPr>
          </a:p>
        </p:txBody>
      </p:sp>
      <p:sp>
        <p:nvSpPr>
          <p:cNvPr id="3105" name="Text Box 65"/>
          <p:cNvSpPr txBox="1">
            <a:spLocks noChangeArrowheads="1"/>
          </p:cNvSpPr>
          <p:nvPr/>
        </p:nvSpPr>
        <p:spPr bwMode="auto">
          <a:xfrm>
            <a:off x="79375" y="5638800"/>
            <a:ext cx="3722688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CITTA</a:t>
            </a:r>
            <a:r>
              <a:rPr lang="it-IT" altLang="it-IT" sz="1200" dirty="0" smtClean="0"/>
              <a:t>’: Rabat – Casablanca – </a:t>
            </a:r>
            <a:r>
              <a:rPr lang="it-IT" altLang="it-IT" sz="1200" dirty="0" err="1" smtClean="0"/>
              <a:t>Fès</a:t>
            </a:r>
            <a:r>
              <a:rPr lang="it-IT" altLang="it-IT" sz="1200" dirty="0" smtClean="0"/>
              <a:t> – Marrakech – Meknès – Tangeri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 smtClean="0"/>
              <a:t>Abitanti-densità: 32.272.974 ab. – 73 ab./kmq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Lingua-cultura</a:t>
            </a:r>
            <a:r>
              <a:rPr lang="it-IT" altLang="it-IT" sz="1200" dirty="0" smtClean="0"/>
              <a:t>: Arabo – religione musulmana</a:t>
            </a:r>
            <a:endParaRPr lang="it-IT" altLang="it-IT" sz="1200" dirty="0"/>
          </a:p>
        </p:txBody>
      </p:sp>
      <p:sp>
        <p:nvSpPr>
          <p:cNvPr id="96" name="Rettangolo 95"/>
          <p:cNvSpPr/>
          <p:nvPr/>
        </p:nvSpPr>
        <p:spPr bwMode="auto">
          <a:xfrm>
            <a:off x="26394" y="5399860"/>
            <a:ext cx="4165589" cy="1395927"/>
          </a:xfrm>
          <a:prstGeom prst="rect">
            <a:avLst/>
          </a:prstGeom>
          <a:noFill/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/>
          </a:p>
        </p:txBody>
      </p:sp>
      <p:pic>
        <p:nvPicPr>
          <p:cNvPr id="1026" name="Picture 2" descr="http://flagpedia.net/data/flags/ultra/m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8637"/>
            <a:ext cx="1439516" cy="895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3348038" y="115888"/>
            <a:ext cx="280828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400" dirty="0" smtClean="0">
                <a:solidFill>
                  <a:srgbClr val="FF3300"/>
                </a:solidFill>
              </a:rPr>
              <a:t>MAROCCO</a:t>
            </a:r>
            <a:endParaRPr lang="it-IT" altLang="it-IT" sz="1400" dirty="0">
              <a:solidFill>
                <a:srgbClr val="FF3300"/>
              </a:solidFill>
            </a:endParaRPr>
          </a:p>
        </p:txBody>
      </p:sp>
      <p:pic>
        <p:nvPicPr>
          <p:cNvPr id="2050" name="Picture 2" descr="http://www.voyagesphotosmanu.com/Complet/images/carta_marocc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620688"/>
            <a:ext cx="7200800" cy="5883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030424"/>
      </p:ext>
    </p:extLst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8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8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195</Words>
  <Application>Microsoft Office PowerPoint</Application>
  <PresentationFormat>Presentazione su schermo (4:3)</PresentationFormat>
  <Paragraphs>52</Paragraphs>
  <Slides>2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Struttura predefinita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Cristiano</dc:creator>
  <cp:lastModifiedBy>carda</cp:lastModifiedBy>
  <cp:revision>31</cp:revision>
  <dcterms:created xsi:type="dcterms:W3CDTF">2014-09-27T15:59:19Z</dcterms:created>
  <dcterms:modified xsi:type="dcterms:W3CDTF">2016-01-11T16:44:10Z</dcterms:modified>
</cp:coreProperties>
</file>