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9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459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8026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710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7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193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58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65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224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809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92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698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4F6A-C208-4B54-87AA-173B090D40B0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27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280335" y="257579"/>
            <a:ext cx="155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AFRICA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921336" y="669702"/>
            <a:ext cx="1809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184856" y="1146220"/>
            <a:ext cx="7353838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Estensione: 30 milioni di kmq– 20,2% delle terre emerse</a:t>
            </a:r>
          </a:p>
          <a:p>
            <a:r>
              <a:rPr lang="it-IT" dirty="0" smtClean="0"/>
              <a:t>Si estende a nord fino al Mar Mediterraneo e a sud fino all’Oceano Indiano</a:t>
            </a:r>
          </a:p>
          <a:p>
            <a:r>
              <a:rPr lang="it-IT" dirty="0" smtClean="0"/>
              <a:t>Si estende a est fino al Mar Morto e a ovest fino all’Oceano Atlantico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79550" y="2292027"/>
            <a:ext cx="4958366" cy="304698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OROGRAFIA</a:t>
            </a:r>
          </a:p>
          <a:p>
            <a:r>
              <a:rPr lang="it-IT" sz="1600" dirty="0" smtClean="0"/>
              <a:t>Monti: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Atlante (</a:t>
            </a:r>
            <a:r>
              <a:rPr lang="it-IT" sz="1600" dirty="0" err="1" smtClean="0"/>
              <a:t>Toubkal</a:t>
            </a:r>
            <a:r>
              <a:rPr lang="it-IT" sz="1600" dirty="0" smtClean="0"/>
              <a:t> 4165 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Ahaggar (</a:t>
            </a:r>
            <a:r>
              <a:rPr lang="it-IT" sz="1600" dirty="0" err="1" smtClean="0"/>
              <a:t>Tahat</a:t>
            </a:r>
            <a:r>
              <a:rPr lang="it-IT" sz="1600" dirty="0" smtClean="0"/>
              <a:t> 2918 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err="1" smtClean="0"/>
              <a:t>Tibesti</a:t>
            </a:r>
            <a:r>
              <a:rPr lang="it-IT" sz="1600" dirty="0" smtClean="0"/>
              <a:t> (Koussi 3415 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Monti </a:t>
            </a:r>
            <a:r>
              <a:rPr lang="it-IT" sz="1600" dirty="0" err="1" smtClean="0"/>
              <a:t>Adamaoua</a:t>
            </a:r>
            <a:r>
              <a:rPr lang="it-IT" sz="1600" dirty="0" smtClean="0"/>
              <a:t> (M. Camerun 4069 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Monti dei Draghi (Thabana Ntlenyana 3482 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err="1" smtClean="0"/>
              <a:t>Rift</a:t>
            </a:r>
            <a:r>
              <a:rPr lang="it-IT" sz="1600" dirty="0" smtClean="0"/>
              <a:t> Valley (</a:t>
            </a:r>
            <a:r>
              <a:rPr lang="it-IT" sz="1600" dirty="0" err="1" smtClean="0"/>
              <a:t>kilimangiaro</a:t>
            </a:r>
            <a:r>
              <a:rPr lang="it-IT" sz="1600" dirty="0" smtClean="0"/>
              <a:t> 5895 m, Kenya 5199 m)</a:t>
            </a:r>
          </a:p>
          <a:p>
            <a:r>
              <a:rPr lang="it-IT" sz="1600" dirty="0" smtClean="0"/>
              <a:t>Pianure: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err="1" smtClean="0"/>
              <a:t>Senegambia</a:t>
            </a:r>
            <a:r>
              <a:rPr lang="it-IT" sz="16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Cirenaica </a:t>
            </a:r>
            <a:endParaRPr lang="it-IT" sz="1600" dirty="0"/>
          </a:p>
          <a:p>
            <a:endParaRPr lang="it-IT" sz="1600" dirty="0" smtClean="0"/>
          </a:p>
        </p:txBody>
      </p:sp>
      <p:sp>
        <p:nvSpPr>
          <p:cNvPr id="9" name="CasellaDiTesto 8"/>
          <p:cNvSpPr txBox="1"/>
          <p:nvPr/>
        </p:nvSpPr>
        <p:spPr>
          <a:xfrm>
            <a:off x="6346064" y="2292026"/>
            <a:ext cx="4958366" cy="304698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IDROGRAFIA</a:t>
            </a:r>
          </a:p>
          <a:p>
            <a:r>
              <a:rPr lang="it-IT" sz="1600" dirty="0" smtClean="0"/>
              <a:t>Fiumi: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Nilo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Congo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Niger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Zambesi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Orange </a:t>
            </a:r>
          </a:p>
          <a:p>
            <a:r>
              <a:rPr lang="it-IT" sz="1600" dirty="0" smtClean="0"/>
              <a:t>Laghi: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Lago Vittoria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Lago Tanganica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Lago Malawi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Lago Ciad</a:t>
            </a:r>
            <a:endParaRPr lang="it-IT" sz="16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579550" y="5653826"/>
            <a:ext cx="10724880" cy="86177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CLIMA: </a:t>
            </a:r>
            <a:endParaRPr lang="it-IT" dirty="0"/>
          </a:p>
          <a:p>
            <a:r>
              <a:rPr lang="it-IT" sz="1600" dirty="0" smtClean="0"/>
              <a:t>Caldo-umido nella zona dell’Equatore con alte temperature, deserti e temperature molto elevate nelle fasce tropicali, nell’estremo nord il clima mediterraneo rende le temperature miti con elevate precipitazioni</a:t>
            </a:r>
            <a:endParaRPr lang="it-IT" sz="1600" dirty="0"/>
          </a:p>
        </p:txBody>
      </p:sp>
      <p:sp>
        <p:nvSpPr>
          <p:cNvPr id="2" name="AutoShape 2" descr="http://cmapspublic3.ihmc.us/rid=1GSMFB8D0-RSNP4W-1LP8/Africa.png"/>
          <p:cNvSpPr>
            <a:spLocks noChangeAspect="1" noChangeArrowheads="1"/>
          </p:cNvSpPr>
          <p:nvPr/>
        </p:nvSpPr>
        <p:spPr bwMode="auto">
          <a:xfrm>
            <a:off x="63500" y="-136525"/>
            <a:ext cx="67437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8" name="Picture 4" descr="http://cmapspublic3.ihmc.us/rid=1GSMFB8D0-RSNP4W-1LP8/Afric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247" y="269858"/>
            <a:ext cx="3091247" cy="157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93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048516" y="270457"/>
            <a:ext cx="155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CONTINENTE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113991" y="581751"/>
            <a:ext cx="3424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Geografia umana - economica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84856" y="1146220"/>
            <a:ext cx="7353838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Popolazione: circa </a:t>
            </a:r>
            <a:r>
              <a:rPr lang="it-IT" dirty="0" smtClean="0"/>
              <a:t>1.040 milioni </a:t>
            </a:r>
            <a:r>
              <a:rPr lang="it-IT" dirty="0" smtClean="0"/>
              <a:t>di abitanti </a:t>
            </a:r>
          </a:p>
          <a:p>
            <a:r>
              <a:rPr lang="it-IT" dirty="0" smtClean="0"/>
              <a:t>Densità media: </a:t>
            </a:r>
            <a:r>
              <a:rPr lang="it-IT" dirty="0" smtClean="0"/>
              <a:t>34 ab</a:t>
            </a:r>
            <a:r>
              <a:rPr lang="it-IT" dirty="0" smtClean="0"/>
              <a:t>./kmq</a:t>
            </a:r>
          </a:p>
          <a:p>
            <a:r>
              <a:rPr lang="it-IT" dirty="0" smtClean="0"/>
              <a:t>Distribuzione diseguale sul territorio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79549" y="2233909"/>
            <a:ext cx="6864440" cy="230832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LINGUE: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Camito-semitiche (fascia mediterranea e settentrionale</a:t>
            </a:r>
            <a:r>
              <a:rPr lang="it-IT" sz="1600" dirty="0" smtClean="0"/>
              <a:t>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Arabo (zona nord-orientale)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Sudanesi (zona subsahariana)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Bantù (fascia centrale e meridionale)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Maleo-polinesiane (</a:t>
            </a:r>
            <a:r>
              <a:rPr lang="it-IT" sz="1600" dirty="0" err="1" smtClean="0"/>
              <a:t>Madacascar</a:t>
            </a:r>
            <a:r>
              <a:rPr lang="it-IT" sz="1600" dirty="0" smtClean="0"/>
              <a:t>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Lingue locali </a:t>
            </a:r>
            <a:r>
              <a:rPr lang="it-IT" sz="1600" dirty="0" smtClean="0"/>
              <a:t> </a:t>
            </a:r>
            <a:endParaRPr lang="it-IT" sz="1600" dirty="0" smtClean="0"/>
          </a:p>
          <a:p>
            <a:endParaRPr lang="it-IT" sz="1600" dirty="0"/>
          </a:p>
          <a:p>
            <a:r>
              <a:rPr lang="it-IT" sz="1600" dirty="0" smtClean="0"/>
              <a:t>Lingue frutto di incroci, attraverso i secoli, delle lingue locali con quelle europee</a:t>
            </a:r>
            <a:endParaRPr lang="it-IT" sz="1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79549" y="4737370"/>
            <a:ext cx="6864440" cy="181588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RELIGIONI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Cattolicesimo (paesi dove è professato)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Protestantesimo </a:t>
            </a:r>
            <a:r>
              <a:rPr lang="it-IT" sz="1600" dirty="0" smtClean="0"/>
              <a:t>(Sudafrica e Zambia)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Cristianesimo-copto (Egitto e Etiopia)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Islamismo (fascia settentrionale e Corno d’Africa)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Animismo (zona centrale e meridionale)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Religioni locali</a:t>
            </a:r>
            <a:endParaRPr lang="it-IT" sz="1600" dirty="0" smtClean="0"/>
          </a:p>
        </p:txBody>
      </p:sp>
      <p:sp>
        <p:nvSpPr>
          <p:cNvPr id="9" name="CasellaDiTesto 8"/>
          <p:cNvSpPr txBox="1"/>
          <p:nvPr/>
        </p:nvSpPr>
        <p:spPr>
          <a:xfrm>
            <a:off x="7972023" y="2588653"/>
            <a:ext cx="3090930" cy="329320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ECONOMIA</a:t>
            </a:r>
          </a:p>
          <a:p>
            <a:r>
              <a:rPr lang="it-IT" sz="1600" dirty="0" smtClean="0"/>
              <a:t>Primario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Ricca di materie prime (pietre preziose, prodotti agricoli, petrolio, rame e legno pregiato)</a:t>
            </a:r>
            <a:endParaRPr lang="it-IT" sz="1600" dirty="0" smtClean="0"/>
          </a:p>
          <a:p>
            <a:r>
              <a:rPr lang="it-IT" sz="1600" dirty="0" smtClean="0"/>
              <a:t>Secondario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Molto limitato il settore industriale, comprende: raffinazione del petrolio e industrie alimentari e tessili</a:t>
            </a:r>
            <a:endParaRPr lang="it-IT" sz="1600" dirty="0" smtClean="0"/>
          </a:p>
          <a:p>
            <a:r>
              <a:rPr lang="it-IT" sz="1600" dirty="0" smtClean="0"/>
              <a:t>Terziario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Turismo e esportazione delle materie prime</a:t>
            </a:r>
            <a:endParaRPr lang="it-IT" sz="1600" dirty="0" smtClean="0"/>
          </a:p>
        </p:txBody>
      </p:sp>
      <p:pic>
        <p:nvPicPr>
          <p:cNvPr id="10" name="Picture 4" descr="http://cmapspublic3.ihmc.us/rid=1GSMFB8D0-RSNP4W-1LP8/Afric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247" y="269858"/>
            <a:ext cx="3091247" cy="157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9864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297</Words>
  <Application>Microsoft Office PowerPoint</Application>
  <PresentationFormat>Widescreen</PresentationFormat>
  <Paragraphs>58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Tema di Office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carda</dc:creator>
  <cp:lastModifiedBy>carda</cp:lastModifiedBy>
  <cp:revision>19</cp:revision>
  <dcterms:created xsi:type="dcterms:W3CDTF">2015-11-15T11:04:12Z</dcterms:created>
  <dcterms:modified xsi:type="dcterms:W3CDTF">2016-01-09T16:20:12Z</dcterms:modified>
</cp:coreProperties>
</file>