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569B9-1EA2-4DAC-92F1-902BE3917706}" type="datetimeFigureOut">
              <a:rPr lang="it-IT" smtClean="0"/>
              <a:pPr/>
              <a:t>22/02/2016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607AB-CB61-42A8-BF49-FAC20490B3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27584" y="1556792"/>
            <a:ext cx="7200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SAHEL</a:t>
            </a:r>
            <a:endParaRPr lang="it-IT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itchFamily="82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2708920"/>
            <a:ext cx="874846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“BORDO DEL DESERTO”</a:t>
            </a:r>
            <a:endParaRPr lang="it-IT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538736" cy="86409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sz="2800" dirty="0" smtClean="0"/>
              <a:t>Dove si trova il Sahel</a:t>
            </a:r>
            <a:endParaRPr lang="it-IT" sz="2800" dirty="0"/>
          </a:p>
        </p:txBody>
      </p:sp>
      <p:pic>
        <p:nvPicPr>
          <p:cNvPr id="4" name="Segnaposto contenuto 3" descr="sahel verd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844824"/>
            <a:ext cx="7951561" cy="4653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magine 4" descr="Sahel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844824"/>
            <a:ext cx="6477905" cy="39629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magine 5" descr="sahel_map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1916832"/>
            <a:ext cx="5626100" cy="2451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4365104"/>
            <a:ext cx="7200800" cy="2308324"/>
          </a:xfrm>
          <a:prstGeom prst="rect">
            <a:avLst/>
          </a:prstGeom>
          <a:solidFill>
            <a:schemeClr val="accent3"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2">
                    <a:lumMod val="50000"/>
                  </a:schemeClr>
                </a:solidFill>
              </a:rPr>
              <a:t>Definizione “Desertificazione”</a:t>
            </a:r>
            <a:r>
              <a:rPr lang="it-IT" sz="24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it-IT" sz="2400" dirty="0"/>
              <a:t> </a:t>
            </a:r>
            <a:endParaRPr lang="it-IT" sz="2400" dirty="0" smtClean="0"/>
          </a:p>
          <a:p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è 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un processo </a:t>
            </a:r>
            <a:r>
              <a:rPr lang="it-IT" sz="2400" dirty="0" err="1">
                <a:solidFill>
                  <a:schemeClr val="bg2">
                    <a:lumMod val="10000"/>
                  </a:schemeClr>
                </a:solidFill>
              </a:rPr>
              <a:t>climatico-ambientale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, spesso causato o accelerato dalle attività umane, che coinvolge la </a:t>
            </a:r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superficie portando 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alla degradazione </a:t>
            </a:r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dei suoli, 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alla scomparsa </a:t>
            </a:r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della biosfera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(flora e fauna) </a:t>
            </a:r>
            <a:r>
              <a:rPr lang="it-IT" sz="2400" dirty="0">
                <a:solidFill>
                  <a:schemeClr val="bg2">
                    <a:lumMod val="10000"/>
                  </a:schemeClr>
                </a:solidFill>
              </a:rPr>
              <a:t>ed alla </a:t>
            </a:r>
            <a:r>
              <a:rPr lang="it-IT" sz="2400" dirty="0" smtClean="0">
                <a:solidFill>
                  <a:schemeClr val="bg2">
                    <a:lumMod val="10000"/>
                  </a:schemeClr>
                </a:solidFill>
              </a:rPr>
              <a:t>trasformazione dell’ambiente naturale in deserto.</a:t>
            </a:r>
            <a:endParaRPr lang="it-IT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Sahel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58165">
            <a:off x="254985" y="4043868"/>
            <a:ext cx="3564396" cy="237626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652120" y="260648"/>
            <a:ext cx="32403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i="1" dirty="0" smtClean="0"/>
              <a:t>Desertificazione Sahel: </a:t>
            </a:r>
          </a:p>
          <a:p>
            <a:r>
              <a:rPr lang="it-IT" dirty="0" smtClean="0"/>
              <a:t>PRIMA della carestia del 1973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51520" y="404664"/>
            <a:ext cx="4536504" cy="1815882"/>
          </a:xfrm>
          <a:prstGeom prst="rect">
            <a:avLst/>
          </a:prstGeom>
          <a:solidFill>
            <a:schemeClr val="lt1">
              <a:alpha val="44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/>
              <a:t>Cruciale </a:t>
            </a:r>
            <a:r>
              <a:rPr lang="it-IT" sz="1600" dirty="0"/>
              <a:t>per la vita nel Sahel era stata la </a:t>
            </a:r>
            <a:r>
              <a:rPr lang="it-IT" sz="1600" dirty="0" smtClean="0"/>
              <a:t>grande capacita </a:t>
            </a:r>
            <a:r>
              <a:rPr lang="it-IT" sz="1600" dirty="0"/>
              <a:t>di </a:t>
            </a:r>
            <a:r>
              <a:rPr lang="it-IT" sz="1600" b="1" dirty="0"/>
              <a:t>adattamento</a:t>
            </a:r>
            <a:r>
              <a:rPr lang="it-IT" sz="1600" dirty="0"/>
              <a:t> </a:t>
            </a:r>
            <a:r>
              <a:rPr lang="it-IT" sz="1600" dirty="0" smtClean="0"/>
              <a:t>all'ambiente semideserto</a:t>
            </a:r>
            <a:r>
              <a:rPr lang="it-IT" sz="1600" dirty="0"/>
              <a:t>. Fra i </a:t>
            </a:r>
            <a:r>
              <a:rPr lang="it-IT" sz="1600" i="1" dirty="0"/>
              <a:t>nomadi</a:t>
            </a:r>
            <a:r>
              <a:rPr lang="it-IT" sz="1600" dirty="0"/>
              <a:t> ed i </a:t>
            </a:r>
            <a:r>
              <a:rPr lang="it-IT" sz="1600" i="1" dirty="0"/>
              <a:t>contadini</a:t>
            </a:r>
            <a:r>
              <a:rPr lang="it-IT" sz="1600" dirty="0"/>
              <a:t> c'era una situazione</a:t>
            </a:r>
          </a:p>
          <a:p>
            <a:r>
              <a:rPr lang="it-IT" sz="1600" dirty="0"/>
              <a:t>di tipo </a:t>
            </a:r>
            <a:r>
              <a:rPr lang="it-IT" sz="1600" b="1" dirty="0"/>
              <a:t>simbiotico</a:t>
            </a:r>
            <a:r>
              <a:rPr lang="it-IT" sz="1600" dirty="0"/>
              <a:t>: le mandrie nei campi si nutrivano di </a:t>
            </a:r>
            <a:r>
              <a:rPr lang="it-IT" sz="1600" dirty="0" smtClean="0"/>
              <a:t>ciò </a:t>
            </a:r>
            <a:r>
              <a:rPr lang="it-IT" sz="1600" dirty="0"/>
              <a:t>che rimaneva dopo il raccolto ed allo</a:t>
            </a:r>
          </a:p>
          <a:p>
            <a:r>
              <a:rPr lang="it-IT" sz="1600" dirty="0"/>
              <a:t>stesso tempo li concimavano. In cambio per il concime i nomadi ricevevano miglio dagli agricoltori</a:t>
            </a:r>
            <a:r>
              <a:rPr lang="it-IT" sz="1600" dirty="0" smtClean="0"/>
              <a:t>.</a:t>
            </a:r>
            <a:endParaRPr lang="it-IT" sz="1600" dirty="0"/>
          </a:p>
        </p:txBody>
      </p:sp>
      <p:pic>
        <p:nvPicPr>
          <p:cNvPr id="7" name="Immagine 6" descr="06.jpg"/>
          <p:cNvPicPr>
            <a:picLocks noChangeAspect="1"/>
          </p:cNvPicPr>
          <p:nvPr/>
        </p:nvPicPr>
        <p:blipFill>
          <a:blip r:embed="rId4" cstate="print"/>
          <a:srcRect l="4429" t="6300" r="18892"/>
          <a:stretch>
            <a:fillRect/>
          </a:stretch>
        </p:blipFill>
        <p:spPr>
          <a:xfrm rot="1361848">
            <a:off x="3131103" y="3812577"/>
            <a:ext cx="5112568" cy="214198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 rot="20622699">
            <a:off x="1261531" y="5786465"/>
            <a:ext cx="24861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Rotazione a maggese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 rot="1272599">
            <a:off x="4369131" y="3703058"/>
            <a:ext cx="158417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Transumanza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292080" y="2060848"/>
            <a:ext cx="3600400" cy="830997"/>
          </a:xfrm>
          <a:prstGeom prst="rect">
            <a:avLst/>
          </a:prstGeom>
          <a:solidFill>
            <a:schemeClr val="lt1">
              <a:alpha val="5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/>
              <a:t>Questo evitava anche rischi di </a:t>
            </a:r>
            <a:r>
              <a:rPr lang="it-IT" sz="1600" dirty="0" smtClean="0"/>
              <a:t>conflitti </a:t>
            </a:r>
            <a:r>
              <a:rPr lang="it-IT" sz="1600" dirty="0"/>
              <a:t>fra </a:t>
            </a:r>
            <a:r>
              <a:rPr lang="it-IT" sz="1600" dirty="0" smtClean="0"/>
              <a:t>gruppi tribali </a:t>
            </a:r>
            <a:r>
              <a:rPr lang="it-IT" sz="1600" dirty="0"/>
              <a:t>e minimizzava il rischio di malattie.</a:t>
            </a:r>
          </a:p>
        </p:txBody>
      </p:sp>
      <p:cxnSp>
        <p:nvCxnSpPr>
          <p:cNvPr id="12" name="Connettore 2 11"/>
          <p:cNvCxnSpPr>
            <a:stCxn id="5" idx="3"/>
            <a:endCxn id="10" idx="0"/>
          </p:cNvCxnSpPr>
          <p:nvPr/>
        </p:nvCxnSpPr>
        <p:spPr>
          <a:xfrm>
            <a:off x="4788024" y="1312605"/>
            <a:ext cx="2304256" cy="7482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332656"/>
            <a:ext cx="32403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i="1" dirty="0" smtClean="0"/>
              <a:t>Desertificazione Sahel: </a:t>
            </a:r>
          </a:p>
          <a:p>
            <a:r>
              <a:rPr lang="it-IT" b="1" dirty="0" smtClean="0"/>
              <a:t> carestia del 1973</a:t>
            </a:r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79512" y="3933056"/>
            <a:ext cx="255577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100,000 morti </a:t>
            </a:r>
            <a:endParaRPr lang="it-IT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milioni di persone</a:t>
            </a:r>
          </a:p>
          <a:p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dipendenti 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sopravvivenza 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dagli aiuti internazionali</a:t>
            </a:r>
            <a:r>
              <a:rPr lang="it-IT" dirty="0"/>
              <a:t>.</a:t>
            </a:r>
          </a:p>
        </p:txBody>
      </p:sp>
      <p:cxnSp>
        <p:nvCxnSpPr>
          <p:cNvPr id="7" name="Connettore 2 6"/>
          <p:cNvCxnSpPr>
            <a:stCxn id="4" idx="2"/>
            <a:endCxn id="5" idx="0"/>
          </p:cNvCxnSpPr>
          <p:nvPr/>
        </p:nvCxnSpPr>
        <p:spPr>
          <a:xfrm flipH="1">
            <a:off x="1457400" y="978987"/>
            <a:ext cx="414300" cy="2954069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 descr="Ethiopia_Droug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85362">
            <a:off x="2701603" y="1567878"/>
            <a:ext cx="6210497" cy="3575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332656"/>
            <a:ext cx="32403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i="1" dirty="0" smtClean="0"/>
              <a:t>Desertificazione Sahel: </a:t>
            </a:r>
          </a:p>
          <a:p>
            <a:r>
              <a:rPr lang="it-IT" b="1" dirty="0" smtClean="0"/>
              <a:t> carestia del 1973. Motivazioni.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988840"/>
            <a:ext cx="3528392" cy="2031325"/>
          </a:xfrm>
          <a:prstGeom prst="rect">
            <a:avLst/>
          </a:prstGeom>
          <a:solidFill>
            <a:schemeClr val="lt1">
              <a:alpha val="7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Colonizzazione della Francia: Il Sahel viene diviso in vari stati</a:t>
            </a:r>
          </a:p>
          <a:p>
            <a:pPr>
              <a:buFont typeface="Arial" pitchFamily="34" charset="0"/>
              <a:buChar char="•"/>
            </a:pPr>
            <a:r>
              <a:rPr lang="it-IT" dirty="0"/>
              <a:t> </a:t>
            </a:r>
            <a:r>
              <a:rPr lang="it-IT" dirty="0" smtClean="0"/>
              <a:t>Perdita libertà di movimento dei nomadi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Nuovi sistemi di coltura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Introduzione della medicina occidentale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796136" y="2060848"/>
            <a:ext cx="2808312" cy="2031325"/>
          </a:xfrm>
          <a:prstGeom prst="rect">
            <a:avLst/>
          </a:prstGeom>
          <a:solidFill>
            <a:schemeClr val="lt1">
              <a:alpha val="72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Cambiamenti climatici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Conflitti tribali per i terreni e per i pascoli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Aumento della popolazione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Sfruttamento intensivo dei terreni</a:t>
            </a:r>
            <a:endParaRPr lang="it-IT" dirty="0"/>
          </a:p>
        </p:txBody>
      </p:sp>
      <p:sp>
        <p:nvSpPr>
          <p:cNvPr id="9" name="Croce 8"/>
          <p:cNvSpPr/>
          <p:nvPr/>
        </p:nvSpPr>
        <p:spPr>
          <a:xfrm>
            <a:off x="4572000" y="2852936"/>
            <a:ext cx="792088" cy="720080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Uguale 9"/>
          <p:cNvSpPr/>
          <p:nvPr/>
        </p:nvSpPr>
        <p:spPr>
          <a:xfrm>
            <a:off x="4355976" y="4725144"/>
            <a:ext cx="1008112" cy="648072"/>
          </a:xfrm>
          <a:prstGeom prst="mathEqua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483768" y="5589240"/>
            <a:ext cx="47525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DESERTIFICAZIONE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734993" y="1484784"/>
            <a:ext cx="76740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GRAZIE PER L’ATTENZIONE</a:t>
            </a:r>
            <a:endParaRPr lang="it-IT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Smile 4"/>
          <p:cNvSpPr/>
          <p:nvPr/>
        </p:nvSpPr>
        <p:spPr>
          <a:xfrm>
            <a:off x="3923928" y="2924944"/>
            <a:ext cx="1440160" cy="129614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186</Words>
  <Application>Microsoft Office PowerPoint</Application>
  <PresentationFormat>Presentazione su schermo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Diapositiva 1</vt:lpstr>
      <vt:lpstr>Dove si trova il Sahel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Lenovo</dc:creator>
  <cp:lastModifiedBy>Lenovo</cp:lastModifiedBy>
  <cp:revision>17</cp:revision>
  <dcterms:created xsi:type="dcterms:W3CDTF">2016-02-22T17:08:27Z</dcterms:created>
  <dcterms:modified xsi:type="dcterms:W3CDTF">2016-02-22T22:06:31Z</dcterms:modified>
</cp:coreProperties>
</file>