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24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2" name="Sottotito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4CF4BB-5BEB-4A2D-A3D8-A3F14EF6C1F3}" type="datetimeFigureOut">
              <a:rPr lang="it-IT" smtClean="0"/>
              <a:t>06/02/16</a:t>
            </a:fld>
            <a:endParaRPr lang="it-IT"/>
          </a:p>
        </p:txBody>
      </p:sp>
      <p:sp>
        <p:nvSpPr>
          <p:cNvPr id="20" name="Segnaposto piè di pagin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1ED7EC-A14B-45EB-9185-A44C36A209F4}" type="slidenum">
              <a:rPr lang="it-IT" smtClean="0"/>
              <a:t>‹n.›</a:t>
            </a:fld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4CF4BB-5BEB-4A2D-A3D8-A3F14EF6C1F3}" type="datetimeFigureOut">
              <a:rPr lang="it-IT" smtClean="0"/>
              <a:t>06/02/16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1ED7EC-A14B-45EB-9185-A44C36A209F4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4CF4BB-5BEB-4A2D-A3D8-A3F14EF6C1F3}" type="datetimeFigureOut">
              <a:rPr lang="it-IT" smtClean="0"/>
              <a:t>06/02/16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1ED7EC-A14B-45EB-9185-A44C36A209F4}" type="slidenum">
              <a:rPr lang="it-IT" smtClean="0"/>
              <a:t>‹n.›</a:t>
            </a:fld>
            <a:endParaRPr lang="it-IT"/>
          </a:p>
        </p:txBody>
      </p:sp>
      <p:sp>
        <p:nvSpPr>
          <p:cNvPr id="10" name="Rettangol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4CF4BB-5BEB-4A2D-A3D8-A3F14EF6C1F3}" type="datetimeFigureOut">
              <a:rPr lang="it-IT" smtClean="0"/>
              <a:t>06/02/16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1ED7EC-A14B-45EB-9185-A44C36A209F4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4CF4BB-5BEB-4A2D-A3D8-A3F14EF6C1F3}" type="datetimeFigureOut">
              <a:rPr lang="it-IT" smtClean="0"/>
              <a:t>06/02/16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1ED7EC-A14B-45EB-9185-A44C36A209F4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4CF4BB-5BEB-4A2D-A3D8-A3F14EF6C1F3}" type="datetimeFigureOut">
              <a:rPr lang="it-IT" smtClean="0"/>
              <a:t>06/02/16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1ED7EC-A14B-45EB-9185-A44C36A209F4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4CF4BB-5BEB-4A2D-A3D8-A3F14EF6C1F3}" type="datetimeFigureOut">
              <a:rPr lang="it-IT" smtClean="0"/>
              <a:t>06/02/16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1ED7EC-A14B-45EB-9185-A44C36A209F4}" type="slidenum">
              <a:rPr lang="it-IT" smtClean="0"/>
              <a:t>‹n.›</a:t>
            </a:fld>
            <a:endParaRPr lang="it-IT"/>
          </a:p>
        </p:txBody>
      </p:sp>
      <p:sp>
        <p:nvSpPr>
          <p:cNvPr id="6" name="Rettangol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4CF4BB-5BEB-4A2D-A3D8-A3F14EF6C1F3}" type="datetimeFigureOut">
              <a:rPr lang="it-IT" smtClean="0"/>
              <a:t>06/02/16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1ED7EC-A14B-45EB-9185-A44C36A209F4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4CF4BB-5BEB-4A2D-A3D8-A3F14EF6C1F3}" type="datetimeFigureOut">
              <a:rPr lang="it-IT" smtClean="0"/>
              <a:t>06/02/16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1ED7EC-A14B-45EB-9185-A44C36A209F4}" type="slidenum">
              <a:rPr lang="it-IT" smtClean="0"/>
              <a:t>‹n.›</a:t>
            </a:fld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9" name="Elaborazione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Elaborazione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4CF4BB-5BEB-4A2D-A3D8-A3F14EF6C1F3}" type="datetimeFigureOut">
              <a:rPr lang="it-IT" smtClean="0"/>
              <a:t>06/02/16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1ED7EC-A14B-45EB-9185-A44C36A209F4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4CF4BB-5BEB-4A2D-A3D8-A3F14EF6C1F3}" type="datetimeFigureOut">
              <a:rPr lang="it-IT" smtClean="0"/>
              <a:t>06/02/16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1ED7EC-A14B-45EB-9185-A44C36A209F4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rt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nello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54CF4BB-5BEB-4A2D-A3D8-A3F14EF6C1F3}" type="datetimeFigureOut">
              <a:rPr lang="it-IT" smtClean="0"/>
              <a:t>06/02/16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F1ED7EC-A14B-45EB-9185-A44C36A209F4}" type="slidenum">
              <a:rPr lang="it-IT" smtClean="0"/>
              <a:t>‹n.›</a:t>
            </a:fld>
            <a:endParaRPr lang="it-IT"/>
          </a:p>
        </p:txBody>
      </p:sp>
      <p:sp>
        <p:nvSpPr>
          <p:cNvPr id="15" name="Rettangol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marneroboria_big-e14286778051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0528" y="0"/>
            <a:ext cx="9577064" cy="6858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683761" y="2967335"/>
            <a:ext cx="777648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CRISI DELLA </a:t>
            </a:r>
            <a:r>
              <a:rPr lang="it-IT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CRIMEA</a:t>
            </a:r>
          </a:p>
          <a:p>
            <a:pPr algn="ctr"/>
            <a:r>
              <a:rPr lang="it-IT" sz="5400" b="1" cap="none" spc="50" dirty="0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cura di </a:t>
            </a:r>
          </a:p>
          <a:p>
            <a:pPr algn="ctr"/>
            <a:r>
              <a:rPr lang="it-IT" sz="5400" b="1" cap="none" spc="50" dirty="0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Damiano Baldassari</a:t>
            </a:r>
            <a:endParaRPr lang="it-IT" sz="5400" b="1" cap="none" spc="50" dirty="0">
              <a:ln w="11430"/>
              <a:solidFill>
                <a:srgbClr val="008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marneroboria_big-e14286778051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860746">
            <a:off x="4333508" y="1213081"/>
            <a:ext cx="4616527" cy="3305829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187624" y="1988841"/>
            <a:ext cx="3456384" cy="3139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/>
            <a:r>
              <a:rPr lang="it-IT" b="1" dirty="0"/>
              <a:t>Mar </a:t>
            </a:r>
            <a:r>
              <a:rPr lang="it-IT" b="1" dirty="0" smtClean="0"/>
              <a:t>Nero</a:t>
            </a:r>
            <a:endParaRPr lang="it-IT" dirty="0" smtClean="0"/>
          </a:p>
          <a:p>
            <a:pPr fontAlgn="base"/>
            <a:r>
              <a:rPr lang="it-IT" dirty="0" smtClean="0"/>
              <a:t>Questo grande </a:t>
            </a:r>
            <a:r>
              <a:rPr lang="it-IT" dirty="0"/>
              <a:t>mare appare raramente sulle carte nella sua </a:t>
            </a:r>
            <a:r>
              <a:rPr lang="it-IT" dirty="0" smtClean="0"/>
              <a:t>interezza.  In questa carta cinquecentesca emerge l’importanza che aveva la Crimea, al centro del Mar Nero, per i veneziani ed </a:t>
            </a:r>
            <a:r>
              <a:rPr lang="it-IT" dirty="0"/>
              <a:t>genovesi </a:t>
            </a:r>
            <a:r>
              <a:rPr lang="it-IT" dirty="0" smtClean="0"/>
              <a:t>che ne </a:t>
            </a:r>
            <a:r>
              <a:rPr lang="it-IT" dirty="0"/>
              <a:t>battevano </a:t>
            </a:r>
            <a:r>
              <a:rPr lang="it-IT" dirty="0" smtClean="0"/>
              <a:t>le </a:t>
            </a:r>
            <a:r>
              <a:rPr lang="it-IT" dirty="0"/>
              <a:t>sponde alla ricerca di prodotti da commerciare.</a:t>
            </a:r>
          </a:p>
          <a:p>
            <a:pPr fontAlgn="base"/>
            <a:r>
              <a:rPr lang="it-IT" dirty="0"/>
              <a:t> 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6516216" y="5877272"/>
            <a:ext cx="2376264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PRECEDENTI Storici</a:t>
            </a:r>
            <a:endParaRPr lang="it-IT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6516216" y="5877272"/>
            <a:ext cx="2376264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PRECEDENTI Storici</a:t>
            </a:r>
            <a:endParaRPr lang="it-IT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magine 5" descr="guerradicrime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665491">
            <a:off x="520875" y="879921"/>
            <a:ext cx="7219950" cy="4867275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5" name="Immagine 4" descr="guerra_crime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1340768"/>
            <a:ext cx="5664460" cy="4531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 descr="mapaguerracrime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968685">
            <a:off x="4681973" y="1586694"/>
            <a:ext cx="3276600" cy="332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asellaDiTesto 7"/>
          <p:cNvSpPr txBox="1"/>
          <p:nvPr/>
        </p:nvSpPr>
        <p:spPr>
          <a:xfrm>
            <a:off x="251520" y="188640"/>
            <a:ext cx="3024336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b="1" dirty="0" smtClean="0"/>
              <a:t>La Guerra di Crimea</a:t>
            </a:r>
            <a:r>
              <a:rPr lang="it-IT" dirty="0" smtClean="0"/>
              <a:t>.  l’importanza  strategica della penisola per il controllo del Mar Nero.</a:t>
            </a:r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https://upload.wikimedia.org/wikipedia/commons/thumb/6/63/Map_of_the_Crimea.png/1024px-Map_of_the_Crimea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7740352" cy="5445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CasellaDiTesto 4"/>
          <p:cNvSpPr txBox="1"/>
          <p:nvPr/>
        </p:nvSpPr>
        <p:spPr>
          <a:xfrm>
            <a:off x="251520" y="188640"/>
            <a:ext cx="3024336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b="1" dirty="0" smtClean="0"/>
              <a:t>OGGI</a:t>
            </a:r>
            <a:r>
              <a:rPr lang="it-IT" dirty="0" smtClean="0"/>
              <a:t>: l’importanza strategica della Crimea per il controllo del Mar Nero.</a:t>
            </a:r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3-Russia-contro-occidente-8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252998">
            <a:off x="1852256" y="-1402128"/>
            <a:ext cx="5250789" cy="7863377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23528" y="332656"/>
            <a:ext cx="288032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b="1" dirty="0" smtClean="0"/>
              <a:t>Perché:  Ragioni politiche e militari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516216" y="3501008"/>
            <a:ext cx="2376264" cy="175432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b="1" dirty="0" smtClean="0"/>
              <a:t>2006-2008</a:t>
            </a:r>
            <a:r>
              <a:rPr lang="it-IT" dirty="0" smtClean="0"/>
              <a:t>:  offerta all’Ucraina di entrare nella NATO</a:t>
            </a:r>
          </a:p>
          <a:p>
            <a:pPr>
              <a:buFont typeface="Arial" pitchFamily="34" charset="0"/>
              <a:buChar char="•"/>
            </a:pPr>
            <a:r>
              <a:rPr lang="it-IT" b="1" dirty="0" smtClean="0"/>
              <a:t>2014</a:t>
            </a:r>
            <a:r>
              <a:rPr lang="it-IT" dirty="0" smtClean="0"/>
              <a:t>: accordo di libero scambio con UE</a:t>
            </a:r>
          </a:p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51520" y="4826675"/>
            <a:ext cx="2664296" cy="203132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LA RUSSIA si sente Minacciata nei suoi interessi nel Mediterraneo:</a:t>
            </a:r>
          </a:p>
          <a:p>
            <a:r>
              <a:rPr lang="it-IT" dirty="0" smtClean="0"/>
              <a:t>Sostiene il referendum che nel 2014 stacca la Crimea dall’Ucraina</a:t>
            </a:r>
            <a:endParaRPr lang="it-IT" dirty="0"/>
          </a:p>
        </p:txBody>
      </p:sp>
      <p:cxnSp>
        <p:nvCxnSpPr>
          <p:cNvPr id="10" name="Connettore 2 9"/>
          <p:cNvCxnSpPr>
            <a:stCxn id="7" idx="2"/>
            <a:endCxn id="8" idx="3"/>
          </p:cNvCxnSpPr>
          <p:nvPr/>
        </p:nvCxnSpPr>
        <p:spPr>
          <a:xfrm flipH="1">
            <a:off x="2915816" y="5255334"/>
            <a:ext cx="4788532" cy="5870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23528" y="332656"/>
            <a:ext cx="2880320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b="1" dirty="0" smtClean="0"/>
              <a:t>Perché:  Ragioni militari</a:t>
            </a:r>
            <a:endParaRPr lang="it-IT" b="1" dirty="0"/>
          </a:p>
        </p:txBody>
      </p:sp>
      <p:pic>
        <p:nvPicPr>
          <p:cNvPr id="3" name="Immagine 2" descr="tartus-sebastopoli-e13297446093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1268760"/>
            <a:ext cx="4424511" cy="45148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CasellaDiTesto 3"/>
          <p:cNvSpPr txBox="1"/>
          <p:nvPr/>
        </p:nvSpPr>
        <p:spPr>
          <a:xfrm>
            <a:off x="683568" y="1484784"/>
            <a:ext cx="2952328" cy="39703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La Russia aveva tre accessi sul mediterraneo prima delle primavere arabe: Bengasi (Libia), </a:t>
            </a:r>
            <a:r>
              <a:rPr lang="it-IT" dirty="0" err="1" smtClean="0"/>
              <a:t>Tartus</a:t>
            </a:r>
            <a:r>
              <a:rPr lang="it-IT" dirty="0"/>
              <a:t> </a:t>
            </a:r>
            <a:r>
              <a:rPr lang="it-IT" dirty="0" smtClean="0"/>
              <a:t>(Siria), </a:t>
            </a:r>
            <a:r>
              <a:rPr lang="it-IT" dirty="0" err="1" smtClean="0"/>
              <a:t>Sebastopoli</a:t>
            </a:r>
            <a:r>
              <a:rPr lang="it-IT" dirty="0" smtClean="0"/>
              <a:t> (Ucraina)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Con la caduta di Gheddafi in Libia i russi perdono il porto di Bengasi.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Con l’avvento dell’ISIS </a:t>
            </a:r>
            <a:r>
              <a:rPr lang="it-IT" dirty="0" err="1" smtClean="0"/>
              <a:t>Tartus</a:t>
            </a:r>
            <a:r>
              <a:rPr lang="it-IT" dirty="0" smtClean="0"/>
              <a:t> è a rischio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Resta solo </a:t>
            </a:r>
            <a:r>
              <a:rPr lang="it-IT" dirty="0" err="1" smtClean="0"/>
              <a:t>Sebastopoli</a:t>
            </a:r>
            <a:r>
              <a:rPr lang="it-IT" dirty="0" smtClean="0"/>
              <a:t> come porto sicuro: da non perdere per non perdere l’accesso al Mediterraneo</a:t>
            </a:r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gasrussopernoi_big-e1423227869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848010">
            <a:off x="494389" y="839067"/>
            <a:ext cx="7489549" cy="497781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6444208" y="332656"/>
            <a:ext cx="216024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b="1" dirty="0" smtClean="0"/>
              <a:t>Perché:  Ragioni economiche</a:t>
            </a:r>
            <a:endParaRPr lang="it-IT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796136" y="3068960"/>
            <a:ext cx="3096344" cy="313932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In Ucraina passano i maggiori Gasdotti ed Oleodotti che riforniscono i Paesi dell’UE del gas russo e del petrolio del </a:t>
            </a:r>
            <a:r>
              <a:rPr lang="it-IT" dirty="0" err="1" smtClean="0"/>
              <a:t>medioriente</a:t>
            </a:r>
            <a:r>
              <a:rPr lang="it-IT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Obiettivo Russo: </a:t>
            </a:r>
            <a:r>
              <a:rPr lang="it-IT" dirty="0" err="1" smtClean="0"/>
              <a:t>baipassare</a:t>
            </a:r>
            <a:r>
              <a:rPr lang="it-IT" dirty="0" smtClean="0"/>
              <a:t> l’Ucraina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La Russia con il la Crimea può assicurarsi il controllo della costruzione del gasdotto “</a:t>
            </a:r>
            <a:r>
              <a:rPr lang="it-IT" dirty="0" err="1" smtClean="0"/>
              <a:t>Blue</a:t>
            </a:r>
            <a:r>
              <a:rPr lang="it-IT" dirty="0" smtClean="0"/>
              <a:t> </a:t>
            </a:r>
            <a:r>
              <a:rPr lang="it-IT" dirty="0" err="1" smtClean="0"/>
              <a:t>Stream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Crimea-and-Black-Se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0592" cy="7920880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611560" y="1556792"/>
            <a:ext cx="8352928" cy="769441"/>
          </a:xfrm>
          <a:prstGeom prst="rect">
            <a:avLst/>
          </a:prstGeom>
          <a:scene3d>
            <a:camera prst="orthographicFront"/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accent2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4400" b="1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GRAZIE </a:t>
            </a:r>
            <a:r>
              <a:rPr lang="it-IT" sz="4400" b="1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PER </a:t>
            </a:r>
            <a:r>
              <a:rPr lang="it-IT" sz="4400" b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L’ATTENZIONE</a:t>
            </a:r>
            <a:endParaRPr lang="it-IT" sz="4400" b="1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10" name="Smile 9"/>
          <p:cNvSpPr/>
          <p:nvPr/>
        </p:nvSpPr>
        <p:spPr>
          <a:xfrm>
            <a:off x="4355976" y="2708920"/>
            <a:ext cx="1296144" cy="1224136"/>
          </a:xfrm>
          <a:prstGeom prst="smileyFace">
            <a:avLst>
              <a:gd name="adj" fmla="val 4653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zio">
  <a:themeElements>
    <a:clrScheme name="Solstiz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z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z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254</TotalTime>
  <Words>256</Words>
  <Application>Microsoft Macintosh PowerPoint</Application>
  <PresentationFormat>Presentazione su schermo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Solstizio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Lenovo</dc:creator>
  <cp:lastModifiedBy>Valentina Felici</cp:lastModifiedBy>
  <cp:revision>21</cp:revision>
  <dcterms:created xsi:type="dcterms:W3CDTF">2016-02-02T18:23:17Z</dcterms:created>
  <dcterms:modified xsi:type="dcterms:W3CDTF">2016-02-06T20:25:55Z</dcterms:modified>
</cp:coreProperties>
</file>