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05" autoAdjust="0"/>
    <p:restoredTop sz="94434" autoAdjust="0"/>
  </p:normalViewPr>
  <p:slideViewPr>
    <p:cSldViewPr>
      <p:cViewPr varScale="1">
        <p:scale>
          <a:sx n="74" d="100"/>
          <a:sy n="74" d="100"/>
        </p:scale>
        <p:origin x="178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164A313-FD2B-4555-9982-28F0C5F1EA73}" type="datetimeFigureOut">
              <a:rPr lang="it-IT"/>
              <a:pPr>
                <a:defRPr/>
              </a:pPr>
              <a:t>22/11/2015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7466E37-9560-4040-96C4-71966B3D94C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47045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827B35E-10E0-4871-8D64-51260A19EA9D}" type="slidenum">
              <a:rPr lang="it-IT" altLang="it-IT" smtClean="0"/>
              <a:pPr/>
              <a:t>1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1366681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6DEB0-6EFE-4005-8EEE-7D793F04445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96314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324F7-DD52-4CB8-97E8-5147A2ADA18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29465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91665-7E3A-44A4-A2C6-C7B1CF505FF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01537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735E3-5B9B-47BB-ADD7-8BB0F7FC50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15522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B7170-86D5-4A28-B7B2-8A6F9940B47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59323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F5EA3-792B-45B6-A314-8E7F122C3AE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53345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002F1-47AC-4284-A496-2D9FB16EE9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58783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1468A-0456-47F1-8A10-E05F6E1672D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57572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68C4F-EDE6-4710-8AC4-6A0555B8FE7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82564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BC59D-8877-4F90-A882-30610C1DEED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90125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B709F-3A70-4B1C-BB8F-D159465A310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67956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21F7867D-881D-46C1-B143-FA041512DF4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>
                <a:solidFill>
                  <a:srgbClr val="FF3300"/>
                </a:solidFill>
              </a:rPr>
              <a:t>MESSICO</a:t>
            </a:r>
          </a:p>
        </p:txBody>
      </p:sp>
      <p:sp>
        <p:nvSpPr>
          <p:cNvPr id="3075" name="Text Box 23"/>
          <p:cNvSpPr txBox="1">
            <a:spLocks noChangeArrowheads="1"/>
          </p:cNvSpPr>
          <p:nvPr/>
        </p:nvSpPr>
        <p:spPr bwMode="auto">
          <a:xfrm>
            <a:off x="1436688" y="1003300"/>
            <a:ext cx="143986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3076" name="Text Box 28"/>
          <p:cNvSpPr txBox="1">
            <a:spLocks noChangeArrowheads="1"/>
          </p:cNvSpPr>
          <p:nvPr/>
        </p:nvSpPr>
        <p:spPr bwMode="auto">
          <a:xfrm>
            <a:off x="-23813" y="1182688"/>
            <a:ext cx="1566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OROGRAFIA</a:t>
            </a:r>
          </a:p>
        </p:txBody>
      </p:sp>
      <p:sp>
        <p:nvSpPr>
          <p:cNvPr id="3077" name="Text Box 65"/>
          <p:cNvSpPr txBox="1">
            <a:spLocks noChangeArrowheads="1"/>
          </p:cNvSpPr>
          <p:nvPr/>
        </p:nvSpPr>
        <p:spPr bwMode="auto">
          <a:xfrm>
            <a:off x="71438" y="1384300"/>
            <a:ext cx="4048125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it-IT" altLang="it-IT" sz="1200" dirty="0" smtClean="0"/>
              <a:t>Monti: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it-IT" altLang="it-IT" sz="1200" dirty="0" smtClean="0"/>
              <a:t>Sierra Madre occidentale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it-IT" altLang="it-IT" sz="1200" dirty="0" smtClean="0"/>
              <a:t>Sierra Madre orientale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it-IT" altLang="it-IT" sz="1200" dirty="0" smtClean="0"/>
              <a:t>Mesa Central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it-IT" altLang="it-IT" sz="1200" dirty="0" smtClean="0"/>
              <a:t>Pianure: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it-IT" altLang="it-IT" sz="1200" dirty="0" smtClean="0"/>
              <a:t>Penisola dello </a:t>
            </a:r>
            <a:r>
              <a:rPr lang="it-IT" altLang="it-IT" sz="1200" dirty="0" err="1" smtClean="0"/>
              <a:t>Youcatàn</a:t>
            </a:r>
            <a:endParaRPr lang="it-IT" altLang="it-IT" sz="1200" dirty="0" smtClean="0"/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it-IT" altLang="it-IT" sz="1200" dirty="0" smtClean="0"/>
          </a:p>
        </p:txBody>
      </p:sp>
      <p:sp>
        <p:nvSpPr>
          <p:cNvPr id="3078" name="Text Box 79"/>
          <p:cNvSpPr txBox="1">
            <a:spLocks noChangeArrowheads="1"/>
          </p:cNvSpPr>
          <p:nvPr/>
        </p:nvSpPr>
        <p:spPr bwMode="auto">
          <a:xfrm>
            <a:off x="57150" y="146050"/>
            <a:ext cx="3074988" cy="83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N: Stati Uniti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S: Oceano Pacifico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O: Oceano Pacifico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E: Golfo del Messico – Guatemala - Belize</a:t>
            </a:r>
          </a:p>
        </p:txBody>
      </p:sp>
      <p:sp>
        <p:nvSpPr>
          <p:cNvPr id="3080" name="Text Box 28"/>
          <p:cNvSpPr txBox="1">
            <a:spLocks noChangeArrowheads="1"/>
          </p:cNvSpPr>
          <p:nvPr/>
        </p:nvSpPr>
        <p:spPr bwMode="auto">
          <a:xfrm>
            <a:off x="-1588" y="2781300"/>
            <a:ext cx="156686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IDROGRAFIA</a:t>
            </a:r>
          </a:p>
        </p:txBody>
      </p:sp>
      <p:sp>
        <p:nvSpPr>
          <p:cNvPr id="3081" name="Text Box 28"/>
          <p:cNvSpPr txBox="1">
            <a:spLocks noChangeArrowheads="1"/>
          </p:cNvSpPr>
          <p:nvPr/>
        </p:nvSpPr>
        <p:spPr bwMode="auto">
          <a:xfrm>
            <a:off x="-23813" y="4318000"/>
            <a:ext cx="1566863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CLIMA</a:t>
            </a:r>
          </a:p>
        </p:txBody>
      </p:sp>
      <p:sp>
        <p:nvSpPr>
          <p:cNvPr id="3082" name="Text Box 65"/>
          <p:cNvSpPr txBox="1">
            <a:spLocks noChangeArrowheads="1"/>
          </p:cNvSpPr>
          <p:nvPr/>
        </p:nvSpPr>
        <p:spPr bwMode="auto">
          <a:xfrm>
            <a:off x="73025" y="2984500"/>
            <a:ext cx="4048125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it-IT" altLang="it-IT" sz="1200" dirty="0" smtClean="0"/>
              <a:t>Fiumi: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it-IT" altLang="it-IT" sz="1200" dirty="0" smtClean="0"/>
              <a:t>Rio Bravo (o Rio Grande)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it-IT" altLang="it-IT" sz="1200" dirty="0" smtClean="0"/>
              <a:t>Rio Grande de Santiago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it-IT" altLang="it-IT" sz="1200" dirty="0" smtClean="0"/>
              <a:t>Rio Balsas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it-IT" altLang="it-IT" sz="1200" dirty="0" smtClean="0"/>
              <a:t>Laghi: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it-IT" altLang="it-IT" sz="1200" dirty="0" smtClean="0"/>
              <a:t>Numerosi laghi di montagna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it-IT" altLang="it-IT" sz="1200" dirty="0" smtClean="0"/>
          </a:p>
        </p:txBody>
      </p:sp>
      <p:sp>
        <p:nvSpPr>
          <p:cNvPr id="3083" name="Text Box 65"/>
          <p:cNvSpPr txBox="1">
            <a:spLocks noChangeArrowheads="1"/>
          </p:cNvSpPr>
          <p:nvPr/>
        </p:nvSpPr>
        <p:spPr bwMode="auto">
          <a:xfrm>
            <a:off x="85725" y="4533900"/>
            <a:ext cx="4048125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Differente a seconda dell’altitudine: polare oltre i 4000 m, di montagna tra 1600 e 4000 m, temperato tra 600 e 1600 m, e caldo vicino al mare.</a:t>
            </a:r>
          </a:p>
        </p:txBody>
      </p:sp>
      <p:sp>
        <p:nvSpPr>
          <p:cNvPr id="3084" name="Text Box 23"/>
          <p:cNvSpPr txBox="1">
            <a:spLocks noChangeArrowheads="1"/>
          </p:cNvSpPr>
          <p:nvPr/>
        </p:nvSpPr>
        <p:spPr bwMode="auto">
          <a:xfrm>
            <a:off x="5857875" y="981075"/>
            <a:ext cx="155733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chemeClr val="accent2"/>
                </a:solidFill>
              </a:rPr>
              <a:t>geografia politica</a:t>
            </a:r>
          </a:p>
        </p:txBody>
      </p:sp>
      <p:sp>
        <p:nvSpPr>
          <p:cNvPr id="3085" name="Text Box 65"/>
          <p:cNvSpPr txBox="1">
            <a:spLocks noChangeArrowheads="1"/>
          </p:cNvSpPr>
          <p:nvPr/>
        </p:nvSpPr>
        <p:spPr bwMode="auto">
          <a:xfrm>
            <a:off x="5194300" y="1230313"/>
            <a:ext cx="3265488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Capitale: Città del Messico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Orientam.politico: Repubblica federale </a:t>
            </a:r>
          </a:p>
        </p:txBody>
      </p:sp>
      <p:sp>
        <p:nvSpPr>
          <p:cNvPr id="3086" name="Text Box 23"/>
          <p:cNvSpPr txBox="1">
            <a:spLocks noChangeArrowheads="1"/>
          </p:cNvSpPr>
          <p:nvPr/>
        </p:nvSpPr>
        <p:spPr bwMode="auto">
          <a:xfrm>
            <a:off x="5873750" y="1824038"/>
            <a:ext cx="17224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00B050"/>
                </a:solidFill>
              </a:rPr>
              <a:t>geografia economica</a:t>
            </a:r>
          </a:p>
        </p:txBody>
      </p:sp>
      <p:sp>
        <p:nvSpPr>
          <p:cNvPr id="3087" name="Text Box 28"/>
          <p:cNvSpPr txBox="1">
            <a:spLocks noChangeArrowheads="1"/>
          </p:cNvSpPr>
          <p:nvPr/>
        </p:nvSpPr>
        <p:spPr bwMode="auto">
          <a:xfrm>
            <a:off x="4338638" y="2457450"/>
            <a:ext cx="15605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1° settore</a:t>
            </a:r>
          </a:p>
        </p:txBody>
      </p:sp>
      <p:sp>
        <p:nvSpPr>
          <p:cNvPr id="3088" name="Text Box 65"/>
          <p:cNvSpPr txBox="1">
            <a:spLocks noChangeArrowheads="1"/>
          </p:cNvSpPr>
          <p:nvPr/>
        </p:nvSpPr>
        <p:spPr bwMode="auto">
          <a:xfrm>
            <a:off x="4387850" y="2682875"/>
            <a:ext cx="4430713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/>
              <a:t>13,9% degli occupati 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Agricoltura: mais e legumi (alimentare), agave e cotone (tessile), colture di piantagione 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Allevamento: suini, bovini e ovini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Pesca: gamberi, tonni e sardine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Estrazioni minerarie: argento, piombo, zinco e mercurio (uno dei primi produttori mondiali)</a:t>
            </a:r>
            <a:r>
              <a:rPr lang="it-IT" altLang="it-IT" sz="1200" dirty="0"/>
              <a:t/>
            </a:r>
            <a:br>
              <a:rPr lang="it-IT" altLang="it-IT" sz="1200" dirty="0"/>
            </a:br>
            <a:r>
              <a:rPr lang="it-IT" altLang="it-IT" sz="1200" dirty="0"/>
              <a:t>E</a:t>
            </a:r>
            <a:r>
              <a:rPr lang="it-IT" altLang="it-IT" sz="1200" dirty="0" smtClean="0"/>
              <a:t>strazione petrolifera </a:t>
            </a:r>
            <a:endParaRPr lang="it-IT" altLang="it-IT" sz="1200" dirty="0"/>
          </a:p>
        </p:txBody>
      </p:sp>
      <p:sp>
        <p:nvSpPr>
          <p:cNvPr id="3089" name="Text Box 65"/>
          <p:cNvSpPr txBox="1">
            <a:spLocks noChangeArrowheads="1"/>
          </p:cNvSpPr>
          <p:nvPr/>
        </p:nvSpPr>
        <p:spPr bwMode="auto">
          <a:xfrm>
            <a:off x="5106988" y="2076450"/>
            <a:ext cx="325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PIL/ab.: 10.153 $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Moneta: Peso Messicano</a:t>
            </a:r>
          </a:p>
        </p:txBody>
      </p:sp>
      <p:sp>
        <p:nvSpPr>
          <p:cNvPr id="3090" name="Text Box 28"/>
          <p:cNvSpPr txBox="1">
            <a:spLocks noChangeArrowheads="1"/>
          </p:cNvSpPr>
          <p:nvPr/>
        </p:nvSpPr>
        <p:spPr bwMode="auto">
          <a:xfrm>
            <a:off x="4387850" y="4252913"/>
            <a:ext cx="15605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 dirty="0"/>
              <a:t>2° settore</a:t>
            </a:r>
          </a:p>
        </p:txBody>
      </p:sp>
      <p:sp>
        <p:nvSpPr>
          <p:cNvPr id="3091" name="Text Box 65"/>
          <p:cNvSpPr txBox="1">
            <a:spLocks noChangeArrowheads="1"/>
          </p:cNvSpPr>
          <p:nvPr/>
        </p:nvSpPr>
        <p:spPr bwMode="auto">
          <a:xfrm>
            <a:off x="4387850" y="4473575"/>
            <a:ext cx="443071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23,4%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Industrie: produzione e assemblaggio componenti nei settori elettronico e tessile, siderurgica, metallurgica, chimica, petrolchimica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Industrie artigianali tessili, del tabacco e della ceramica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</p:txBody>
      </p:sp>
      <p:sp>
        <p:nvSpPr>
          <p:cNvPr id="3092" name="Text Box 28"/>
          <p:cNvSpPr txBox="1">
            <a:spLocks noChangeArrowheads="1"/>
          </p:cNvSpPr>
          <p:nvPr/>
        </p:nvSpPr>
        <p:spPr bwMode="auto">
          <a:xfrm>
            <a:off x="4387850" y="5676900"/>
            <a:ext cx="156051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3° settore</a:t>
            </a:r>
          </a:p>
        </p:txBody>
      </p:sp>
      <p:sp>
        <p:nvSpPr>
          <p:cNvPr id="3093" name="Text Box 65"/>
          <p:cNvSpPr txBox="1">
            <a:spLocks noChangeArrowheads="1"/>
          </p:cNvSpPr>
          <p:nvPr/>
        </p:nvSpPr>
        <p:spPr bwMode="auto">
          <a:xfrm>
            <a:off x="4387850" y="5895975"/>
            <a:ext cx="4430713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62,7%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Turismo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</p:txBody>
      </p:sp>
      <p:sp>
        <p:nvSpPr>
          <p:cNvPr id="3094" name="Text Box 23"/>
          <p:cNvSpPr txBox="1">
            <a:spLocks noChangeArrowheads="1"/>
          </p:cNvSpPr>
          <p:nvPr/>
        </p:nvSpPr>
        <p:spPr bwMode="auto">
          <a:xfrm>
            <a:off x="1085850" y="5399088"/>
            <a:ext cx="14398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7030A0"/>
                </a:solidFill>
              </a:rPr>
              <a:t>geografia umana</a:t>
            </a:r>
          </a:p>
        </p:txBody>
      </p:sp>
      <p:sp>
        <p:nvSpPr>
          <p:cNvPr id="3095" name="Text Box 28"/>
          <p:cNvSpPr txBox="1">
            <a:spLocks noChangeArrowheads="1"/>
          </p:cNvSpPr>
          <p:nvPr/>
        </p:nvSpPr>
        <p:spPr bwMode="auto">
          <a:xfrm>
            <a:off x="0" y="-53975"/>
            <a:ext cx="827088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CONFINI</a:t>
            </a:r>
          </a:p>
        </p:txBody>
      </p:sp>
      <p:sp>
        <p:nvSpPr>
          <p:cNvPr id="2" name="Rettangolo 1"/>
          <p:cNvSpPr/>
          <p:nvPr/>
        </p:nvSpPr>
        <p:spPr bwMode="auto">
          <a:xfrm>
            <a:off x="26532" y="1026456"/>
            <a:ext cx="4165589" cy="4249555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289698" y="1003299"/>
            <a:ext cx="4694840" cy="763695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94" name="Rettangolo 93"/>
          <p:cNvSpPr/>
          <p:nvPr/>
        </p:nvSpPr>
        <p:spPr bwMode="auto">
          <a:xfrm>
            <a:off x="4305000" y="1823941"/>
            <a:ext cx="4679538" cy="4971846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>
              <a:solidFill>
                <a:srgbClr val="00B050"/>
              </a:solidFill>
            </a:endParaRPr>
          </a:p>
        </p:txBody>
      </p:sp>
      <p:sp>
        <p:nvSpPr>
          <p:cNvPr id="3105" name="Text Box 65"/>
          <p:cNvSpPr txBox="1">
            <a:spLocks noChangeArrowheads="1"/>
          </p:cNvSpPr>
          <p:nvPr/>
        </p:nvSpPr>
        <p:spPr bwMode="auto">
          <a:xfrm>
            <a:off x="79375" y="5638800"/>
            <a:ext cx="3722688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CITTA’: Città del Messico – Guadalajara – Monterrey – Puebla – Toluca de Lerdo – Tijuana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Abitanti-densità: 114.793.375 ab. – 58 ab./kmq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Lingua-cultura: spagnolo – religione cattolica</a:t>
            </a:r>
          </a:p>
        </p:txBody>
      </p:sp>
      <p:sp>
        <p:nvSpPr>
          <p:cNvPr id="96" name="Rettangolo 95"/>
          <p:cNvSpPr/>
          <p:nvPr/>
        </p:nvSpPr>
        <p:spPr bwMode="auto">
          <a:xfrm>
            <a:off x="26394" y="5399860"/>
            <a:ext cx="4165589" cy="1395927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3110" name="Picture 38" descr="http://www.rbvex.it/americagif/mex5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664" y="95970"/>
            <a:ext cx="1359047" cy="81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voyagesphotosmanu.com/Complet/images/cartina_geografica_messic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797" y="764704"/>
            <a:ext cx="6912768" cy="564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>
                <a:solidFill>
                  <a:srgbClr val="FF3300"/>
                </a:solidFill>
              </a:rPr>
              <a:t>MESSICO</a:t>
            </a:r>
          </a:p>
        </p:txBody>
      </p:sp>
    </p:spTree>
    <p:extLst>
      <p:ext uri="{BB962C8B-B14F-4D97-AF65-F5344CB8AC3E}">
        <p14:creationId xmlns:p14="http://schemas.microsoft.com/office/powerpoint/2010/main" val="3349473043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252</Words>
  <Application>Microsoft Office PowerPoint</Application>
  <PresentationFormat>Presentazione su schermo (4:3)</PresentationFormat>
  <Paragraphs>49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Struttura predefinita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Cristiano</dc:creator>
  <cp:lastModifiedBy>carda</cp:lastModifiedBy>
  <cp:revision>36</cp:revision>
  <cp:lastPrinted>2015-11-21T15:51:18Z</cp:lastPrinted>
  <dcterms:created xsi:type="dcterms:W3CDTF">2014-09-27T15:59:19Z</dcterms:created>
  <dcterms:modified xsi:type="dcterms:W3CDTF">2015-11-22T16:20:48Z</dcterms:modified>
</cp:coreProperties>
</file>