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74" autoAdjust="0"/>
    <p:restoredTop sz="94660"/>
  </p:normalViewPr>
  <p:slideViewPr>
    <p:cSldViewPr snapToGrid="0">
      <p:cViewPr varScale="1">
        <p:scale>
          <a:sx n="74" d="100"/>
          <a:sy n="74" d="100"/>
        </p:scale>
        <p:origin x="9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459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8026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1710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7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193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58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65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224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809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92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698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4F6A-C208-4B54-87AA-173B090D40B0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FF69D-940B-4804-89D3-DAA18B99AF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276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048516" y="270457"/>
            <a:ext cx="1555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AMERICA</a:t>
            </a:r>
            <a:endParaRPr lang="it-IT" sz="2000" dirty="0" smtClean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921336" y="669702"/>
            <a:ext cx="1809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184856" y="1146220"/>
            <a:ext cx="7598536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Estensione: </a:t>
            </a:r>
            <a:r>
              <a:rPr lang="it-IT" dirty="0" smtClean="0"/>
              <a:t>42 milioni di kmq </a:t>
            </a:r>
            <a:r>
              <a:rPr lang="it-IT" dirty="0" smtClean="0"/>
              <a:t>– </a:t>
            </a:r>
            <a:r>
              <a:rPr lang="it-IT" dirty="0" smtClean="0"/>
              <a:t>28</a:t>
            </a:r>
            <a:r>
              <a:rPr lang="it-IT" dirty="0" smtClean="0"/>
              <a:t>% </a:t>
            </a:r>
            <a:r>
              <a:rPr lang="it-IT" dirty="0" smtClean="0"/>
              <a:t>delle terre emerse</a:t>
            </a:r>
          </a:p>
          <a:p>
            <a:r>
              <a:rPr lang="it-IT" dirty="0" smtClean="0"/>
              <a:t>Si estende a nord fino </a:t>
            </a:r>
            <a:r>
              <a:rPr lang="it-IT" dirty="0" smtClean="0"/>
              <a:t>al Circolo Polare Artico </a:t>
            </a:r>
            <a:r>
              <a:rPr lang="it-IT" dirty="0" smtClean="0"/>
              <a:t>e a sud fino </a:t>
            </a:r>
            <a:r>
              <a:rPr lang="it-IT" dirty="0" smtClean="0"/>
              <a:t>alla Penisola Antartica</a:t>
            </a:r>
            <a:endParaRPr lang="it-IT" dirty="0" smtClean="0"/>
          </a:p>
          <a:p>
            <a:r>
              <a:rPr lang="it-IT" dirty="0" smtClean="0"/>
              <a:t>Si estende a est fino </a:t>
            </a:r>
            <a:r>
              <a:rPr lang="it-IT" dirty="0" smtClean="0"/>
              <a:t>all’ Oceano Pacifico e </a:t>
            </a:r>
            <a:r>
              <a:rPr lang="it-IT" dirty="0" smtClean="0"/>
              <a:t>a ovest fino </a:t>
            </a:r>
            <a:r>
              <a:rPr lang="it-IT" dirty="0" smtClean="0"/>
              <a:t>all’Oceano Atlantico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579550" y="2292027"/>
            <a:ext cx="4958366" cy="3046988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OROGRAFIA</a:t>
            </a:r>
          </a:p>
          <a:p>
            <a:r>
              <a:rPr lang="it-IT" sz="1600" dirty="0" smtClean="0"/>
              <a:t>Monti: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Monti dell’Alaska (</a:t>
            </a:r>
            <a:r>
              <a:rPr lang="it-IT" sz="1600" dirty="0" smtClean="0"/>
              <a:t>McKinley 6194</a:t>
            </a:r>
            <a:r>
              <a:rPr lang="it-IT" sz="1600" dirty="0" smtClean="0"/>
              <a:t> </a:t>
            </a:r>
            <a:r>
              <a:rPr lang="it-IT" sz="1600" dirty="0" smtClean="0"/>
              <a:t>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Monti Mackenzie (</a:t>
            </a:r>
            <a:r>
              <a:rPr lang="it-IT" sz="1600" dirty="0" smtClean="0"/>
              <a:t>Logan 6050</a:t>
            </a:r>
            <a:r>
              <a:rPr lang="it-IT" sz="1600" dirty="0" smtClean="0"/>
              <a:t> </a:t>
            </a:r>
            <a:r>
              <a:rPr lang="it-IT" sz="1600" dirty="0" smtClean="0"/>
              <a:t>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Montagne Rocciose e Sierra Nevada (</a:t>
            </a:r>
            <a:r>
              <a:rPr lang="it-IT" sz="1600" dirty="0" smtClean="0"/>
              <a:t>Elbert 4396</a:t>
            </a:r>
            <a:r>
              <a:rPr lang="it-IT" sz="1600" dirty="0" smtClean="0"/>
              <a:t> </a:t>
            </a:r>
            <a:r>
              <a:rPr lang="it-IT" sz="1600" dirty="0" smtClean="0"/>
              <a:t>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Sierra Madre (</a:t>
            </a:r>
            <a:r>
              <a:rPr lang="it-IT" sz="1600" dirty="0" smtClean="0"/>
              <a:t>Pico de Orizaba 5700</a:t>
            </a:r>
            <a:r>
              <a:rPr lang="it-IT" sz="1600" dirty="0" smtClean="0"/>
              <a:t> </a:t>
            </a:r>
            <a:r>
              <a:rPr lang="it-IT" sz="1600" dirty="0" smtClean="0"/>
              <a:t>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Caten</a:t>
            </a:r>
            <a:r>
              <a:rPr lang="it-IT" sz="1600" dirty="0" smtClean="0"/>
              <a:t>a degli </a:t>
            </a:r>
            <a:r>
              <a:rPr lang="it-IT" sz="1600" dirty="0" err="1" smtClean="0"/>
              <a:t>Appalachi</a:t>
            </a:r>
            <a:r>
              <a:rPr lang="it-IT" sz="1600" dirty="0" smtClean="0"/>
              <a:t> (Mitchell 2037 </a:t>
            </a:r>
            <a:r>
              <a:rPr lang="it-IT" sz="1600" dirty="0" smtClean="0"/>
              <a:t>m</a:t>
            </a:r>
            <a:r>
              <a:rPr lang="it-IT" sz="1600" dirty="0" smtClean="0"/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Cordigliera delle Ande (</a:t>
            </a:r>
            <a:r>
              <a:rPr lang="it-IT" sz="1600" dirty="0" err="1" smtClean="0"/>
              <a:t>Acongacua</a:t>
            </a:r>
            <a:r>
              <a:rPr lang="it-IT" sz="1600" dirty="0" smtClean="0"/>
              <a:t> </a:t>
            </a:r>
            <a:r>
              <a:rPr lang="it-IT" sz="1600" dirty="0" err="1" smtClean="0"/>
              <a:t>ca</a:t>
            </a:r>
            <a:r>
              <a:rPr lang="it-IT" sz="1600" dirty="0" smtClean="0"/>
              <a:t>. 7000 m)</a:t>
            </a:r>
            <a:endParaRPr lang="it-IT" sz="1600" dirty="0" smtClean="0"/>
          </a:p>
          <a:p>
            <a:r>
              <a:rPr lang="it-IT" sz="1600" dirty="0" smtClean="0"/>
              <a:t>Pianure: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Grandi Pianure del Canada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Grandi Pianure degli Stati Uniti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Pianura Amazzonica</a:t>
            </a:r>
            <a:endParaRPr lang="it-IT" sz="16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6346064" y="2292026"/>
            <a:ext cx="4958366" cy="304698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IDROGRAFIA</a:t>
            </a:r>
          </a:p>
          <a:p>
            <a:r>
              <a:rPr lang="it-IT" sz="1600" dirty="0" smtClean="0"/>
              <a:t>Fiumi: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Mississippi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Missouri 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Rio delle Amazzoni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Rio Grande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Orinoco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Colorado  </a:t>
            </a:r>
          </a:p>
          <a:p>
            <a:r>
              <a:rPr lang="it-IT" sz="1600" dirty="0" smtClean="0"/>
              <a:t>Laghi</a:t>
            </a:r>
            <a:r>
              <a:rPr lang="it-IT" sz="1600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Grandi Laghi (Superiore, Michigan, Huron, </a:t>
            </a:r>
            <a:r>
              <a:rPr lang="it-IT" sz="1600" dirty="0" smtClean="0"/>
              <a:t>Ontario)</a:t>
            </a:r>
            <a:endParaRPr lang="it-IT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Grande Lago degli Orsi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Grande Lago degli Schiavi</a:t>
            </a:r>
            <a:endParaRPr lang="it-IT" sz="1600" dirty="0" smtClean="0"/>
          </a:p>
        </p:txBody>
      </p:sp>
      <p:sp>
        <p:nvSpPr>
          <p:cNvPr id="10" name="CasellaDiTesto 9"/>
          <p:cNvSpPr txBox="1"/>
          <p:nvPr/>
        </p:nvSpPr>
        <p:spPr>
          <a:xfrm>
            <a:off x="579550" y="5653826"/>
            <a:ext cx="10724880" cy="830997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CLIMA: </a:t>
            </a:r>
            <a:endParaRPr lang="it-IT" sz="1600" dirty="0"/>
          </a:p>
          <a:p>
            <a:r>
              <a:rPr lang="it-IT" sz="1600" dirty="0" smtClean="0"/>
              <a:t>Clima freddo al nord e al sud, temperato alle medie latitudini e tropicale nella fascia centrale</a:t>
            </a:r>
          </a:p>
          <a:p>
            <a:r>
              <a:rPr lang="it-IT" sz="1600" dirty="0" smtClean="0"/>
              <a:t>Da tenere conto sono le catene montuose a ovest e la Corrente del Golfo a est che contribuiscono ad un cima più mite</a:t>
            </a:r>
            <a:endParaRPr lang="it-IT" sz="1600" dirty="0"/>
          </a:p>
        </p:txBody>
      </p:sp>
      <p:pic>
        <p:nvPicPr>
          <p:cNvPr id="1030" name="Picture 6" descr="https://upload.wikimedia.org/wikipedia/commons/thumb/7/7d/Americas_in_the_world_%28red%29_%28W3%29.svg/3188px-Americas_in_the_world_%28red%29_%28W3%29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756" y="226678"/>
            <a:ext cx="2758956" cy="168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93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048516" y="270457"/>
            <a:ext cx="1555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AMERICA</a:t>
            </a:r>
            <a:endParaRPr lang="it-IT" sz="2000" dirty="0" smtClean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113991" y="581751"/>
            <a:ext cx="3424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Geografia umana - economica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184856" y="1146220"/>
            <a:ext cx="7353838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Popolazione: </a:t>
            </a:r>
            <a:r>
              <a:rPr lang="it-IT" dirty="0" smtClean="0"/>
              <a:t>circa 933 milioni </a:t>
            </a:r>
            <a:r>
              <a:rPr lang="it-IT" dirty="0" smtClean="0"/>
              <a:t>di abitanti </a:t>
            </a:r>
          </a:p>
          <a:p>
            <a:r>
              <a:rPr lang="it-IT" dirty="0" smtClean="0"/>
              <a:t>Densità media: </a:t>
            </a:r>
            <a:r>
              <a:rPr lang="it-IT" dirty="0" smtClean="0"/>
              <a:t>22 </a:t>
            </a:r>
            <a:r>
              <a:rPr lang="it-IT" dirty="0" smtClean="0"/>
              <a:t>ab./kmq</a:t>
            </a:r>
          </a:p>
          <a:p>
            <a:r>
              <a:rPr lang="it-IT" dirty="0" smtClean="0"/>
              <a:t>Distribuzione diseguale sul territorio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79549" y="2220618"/>
            <a:ext cx="6864440" cy="233910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LINGUE: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Inglese </a:t>
            </a:r>
            <a:r>
              <a:rPr lang="it-IT" sz="1600" dirty="0" smtClean="0"/>
              <a:t>(Stati Uniti - Canada)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Francese </a:t>
            </a:r>
            <a:r>
              <a:rPr lang="it-IT" sz="1600" dirty="0" smtClean="0"/>
              <a:t>(</a:t>
            </a:r>
            <a:r>
              <a:rPr lang="it-IT" sz="1600" dirty="0" smtClean="0"/>
              <a:t>Canada – Guayana francese</a:t>
            </a:r>
            <a:r>
              <a:rPr lang="it-IT" sz="1600" dirty="0" smtClean="0"/>
              <a:t>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Spagnolo </a:t>
            </a:r>
            <a:r>
              <a:rPr lang="it-IT" sz="1600" dirty="0" smtClean="0"/>
              <a:t>(</a:t>
            </a:r>
            <a:r>
              <a:rPr lang="it-IT" sz="1600" dirty="0" smtClean="0"/>
              <a:t>America centrale – America latina sul Pacifico</a:t>
            </a:r>
            <a:r>
              <a:rPr lang="it-IT" sz="1600" dirty="0" smtClean="0"/>
              <a:t>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Portoghese(Brasile)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Tedesco </a:t>
            </a:r>
            <a:r>
              <a:rPr lang="it-IT" sz="1600" dirty="0" smtClean="0"/>
              <a:t>(</a:t>
            </a:r>
            <a:r>
              <a:rPr lang="it-IT" sz="1600" dirty="0" smtClean="0"/>
              <a:t>NO</a:t>
            </a:r>
            <a:r>
              <a:rPr lang="it-IT" sz="1600" dirty="0" smtClean="0"/>
              <a:t>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Lingue locali </a:t>
            </a:r>
            <a:r>
              <a:rPr lang="it-IT" sz="1600" dirty="0" smtClean="0"/>
              <a:t>(</a:t>
            </a:r>
            <a:r>
              <a:rPr lang="it-IT" sz="1600" dirty="0" smtClean="0"/>
              <a:t>più di 80 – molte estinte</a:t>
            </a:r>
            <a:r>
              <a:rPr lang="it-IT" sz="1600" dirty="0" smtClean="0"/>
              <a:t>) </a:t>
            </a:r>
            <a:endParaRPr lang="it-IT" sz="1600" dirty="0" smtClean="0"/>
          </a:p>
          <a:p>
            <a:endParaRPr lang="it-IT" sz="1600" dirty="0"/>
          </a:p>
          <a:p>
            <a:r>
              <a:rPr lang="it-IT" sz="1600" dirty="0" smtClean="0"/>
              <a:t>Le lingue europee si diffondono a seguito della scoperta dell’America </a:t>
            </a:r>
            <a:endParaRPr lang="it-IT" sz="1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79549" y="4710788"/>
            <a:ext cx="6864440" cy="206210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RELIGIONI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Cattolicesimo </a:t>
            </a:r>
            <a:r>
              <a:rPr lang="it-IT" sz="1600" dirty="0" smtClean="0"/>
              <a:t>(America centrale e America latina)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Protestantesimo </a:t>
            </a:r>
            <a:r>
              <a:rPr lang="it-IT" sz="1600" dirty="0" smtClean="0"/>
              <a:t>(Stati Uniti e Canada)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Cristianesimo-ortodosso </a:t>
            </a:r>
            <a:r>
              <a:rPr lang="it-IT" sz="1600" dirty="0" smtClean="0"/>
              <a:t>(Canada)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Ebraismo </a:t>
            </a:r>
            <a:r>
              <a:rPr lang="it-IT" sz="1600" dirty="0" smtClean="0"/>
              <a:t>(Stati Uniti)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Islamismo </a:t>
            </a:r>
            <a:r>
              <a:rPr lang="it-IT" sz="1600" dirty="0" smtClean="0"/>
              <a:t>(Guayana e Suriname)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B</a:t>
            </a:r>
            <a:r>
              <a:rPr lang="it-IT" sz="1600" dirty="0" smtClean="0"/>
              <a:t>uddismo </a:t>
            </a:r>
            <a:r>
              <a:rPr lang="it-IT" sz="1600" dirty="0" smtClean="0"/>
              <a:t>(America settentrionale)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Induismo (Guayana)</a:t>
            </a:r>
            <a:endParaRPr lang="it-IT" sz="1600" dirty="0" smtClean="0"/>
          </a:p>
        </p:txBody>
      </p:sp>
      <p:sp>
        <p:nvSpPr>
          <p:cNvPr id="9" name="CasellaDiTesto 8"/>
          <p:cNvSpPr txBox="1"/>
          <p:nvPr/>
        </p:nvSpPr>
        <p:spPr>
          <a:xfrm>
            <a:off x="7972023" y="2446986"/>
            <a:ext cx="3618964" cy="353943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numCol="2" rtlCol="0">
            <a:spAutoFit/>
          </a:bodyPr>
          <a:lstStyle/>
          <a:p>
            <a:r>
              <a:rPr lang="it-IT" sz="1600" dirty="0" smtClean="0"/>
              <a:t>ECONOMIA nordamericana</a:t>
            </a:r>
            <a:endParaRPr lang="it-IT" sz="1600" dirty="0" smtClean="0"/>
          </a:p>
          <a:p>
            <a:r>
              <a:rPr lang="it-IT" sz="1600" dirty="0" smtClean="0"/>
              <a:t>Primario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Monocolture di cereali</a:t>
            </a:r>
            <a:endParaRPr lang="it-IT" sz="1600" dirty="0" smtClean="0"/>
          </a:p>
          <a:p>
            <a:r>
              <a:rPr lang="it-IT" sz="1600" dirty="0" smtClean="0"/>
              <a:t>Secondario </a:t>
            </a:r>
            <a:endParaRPr lang="it-IT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Industria informatica, elettronica e aereospaziale</a:t>
            </a:r>
            <a:endParaRPr lang="it-IT" sz="1600" dirty="0" smtClean="0"/>
          </a:p>
          <a:p>
            <a:r>
              <a:rPr lang="it-IT" sz="1600" dirty="0" smtClean="0"/>
              <a:t>Terziario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Servizi e infrastrutture</a:t>
            </a:r>
          </a:p>
          <a:p>
            <a:endParaRPr lang="it-IT" sz="1600" dirty="0" smtClean="0"/>
          </a:p>
          <a:p>
            <a:endParaRPr lang="it-IT" sz="1600" dirty="0"/>
          </a:p>
          <a:p>
            <a:r>
              <a:rPr lang="it-IT" sz="1600" dirty="0" smtClean="0"/>
              <a:t>ECONOMIA sudamericana </a:t>
            </a:r>
          </a:p>
          <a:p>
            <a:r>
              <a:rPr lang="it-IT" sz="1600" dirty="0" smtClean="0"/>
              <a:t>Primario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Agricolture di piantagione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Agricoltura di sussistenza</a:t>
            </a:r>
          </a:p>
          <a:p>
            <a:r>
              <a:rPr lang="it-IT" sz="1600" dirty="0" smtClean="0"/>
              <a:t>Secondario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Legato alle materie prime (trasformazione e raffinazione)</a:t>
            </a:r>
          </a:p>
        </p:txBody>
      </p:sp>
      <p:pic>
        <p:nvPicPr>
          <p:cNvPr id="10" name="Picture 6" descr="https://upload.wikimedia.org/wikipedia/commons/thumb/7/7d/Americas_in_the_world_%28red%29_%28W3%29.svg/3188px-Americas_in_the_world_%28red%29_%28W3%29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756" y="226678"/>
            <a:ext cx="2758956" cy="168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9864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339</Words>
  <Application>Microsoft Office PowerPoint</Application>
  <PresentationFormat>Widescreen</PresentationFormat>
  <Paragraphs>69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Tema di Office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carda</dc:creator>
  <cp:lastModifiedBy>carda</cp:lastModifiedBy>
  <cp:revision>14</cp:revision>
  <dcterms:created xsi:type="dcterms:W3CDTF">2015-11-15T11:04:12Z</dcterms:created>
  <dcterms:modified xsi:type="dcterms:W3CDTF">2015-11-15T19:11:32Z</dcterms:modified>
</cp:coreProperties>
</file>